
<file path=[Content_Types].xml><?xml version="1.0" encoding="utf-8"?>
<Types xmlns="http://schemas.openxmlformats.org/package/2006/content-types">
  <Default Extension="jpeg" ContentType="image/jpeg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75" r:id="rId4"/>
    <p:sldId id="262" r:id="rId5"/>
    <p:sldId id="274" r:id="rId6"/>
    <p:sldId id="279" r:id="rId7"/>
    <p:sldId id="276" r:id="rId8"/>
    <p:sldId id="264" r:id="rId9"/>
    <p:sldId id="293" r:id="rId10"/>
    <p:sldId id="297" r:id="rId11"/>
    <p:sldId id="298" r:id="rId12"/>
    <p:sldId id="299" r:id="rId13"/>
    <p:sldId id="300" r:id="rId14"/>
    <p:sldId id="303" r:id="rId15"/>
    <p:sldId id="301" r:id="rId16"/>
    <p:sldId id="302" r:id="rId17"/>
    <p:sldId id="280" r:id="rId18"/>
    <p:sldId id="265" r:id="rId19"/>
    <p:sldId id="266" r:id="rId20"/>
    <p:sldId id="267" r:id="rId21"/>
    <p:sldId id="261" r:id="rId22"/>
    <p:sldId id="268" r:id="rId23"/>
    <p:sldId id="269" r:id="rId24"/>
    <p:sldId id="270" r:id="rId25"/>
    <p:sldId id="259" r:id="rId26"/>
    <p:sldId id="260" r:id="rId27"/>
    <p:sldId id="281" r:id="rId28"/>
    <p:sldId id="282" r:id="rId29"/>
    <p:sldId id="283" r:id="rId30"/>
    <p:sldId id="263" r:id="rId31"/>
    <p:sldId id="294" r:id="rId32"/>
    <p:sldId id="295" r:id="rId33"/>
    <p:sldId id="285" r:id="rId34"/>
    <p:sldId id="286" r:id="rId35"/>
    <p:sldId id="287" r:id="rId36"/>
    <p:sldId id="278" r:id="rId37"/>
    <p:sldId id="30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/>
    <p:restoredTop sz="94578"/>
  </p:normalViewPr>
  <p:slideViewPr>
    <p:cSldViewPr snapToGrid="0" snapToObjects="1">
      <p:cViewPr varScale="1">
        <p:scale>
          <a:sx n="85" d="100"/>
          <a:sy n="85" d="100"/>
        </p:scale>
        <p:origin x="1253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6DA6E-91AF-1A47-8DD4-63CA9E0DB62A}" type="doc">
      <dgm:prSet loTypeId="urn:microsoft.com/office/officeart/2005/8/layout/process1" loCatId="" qsTypeId="urn:microsoft.com/office/officeart/2005/8/quickstyle/simple1" qsCatId="simple" csTypeId="urn:microsoft.com/office/officeart/2005/8/colors/accent2_1" csCatId="accent2" phldr="1"/>
      <dgm:spPr/>
    </dgm:pt>
    <dgm:pt modelId="{F0835022-BD93-6E40-8EE9-4256CF1E61C1}">
      <dgm:prSet phldrT="[文本]"/>
      <dgm:spPr/>
      <dgm:t>
        <a:bodyPr/>
        <a:lstStyle/>
        <a:p>
          <a:r>
            <a:rPr lang="en-US" altLang="zh-CN" dirty="0" err="1"/>
            <a:t>softmax</a:t>
          </a:r>
          <a:r>
            <a:rPr lang="en-US" altLang="zh-CN" dirty="0"/>
            <a:t> cross entropy</a:t>
          </a:r>
          <a:r>
            <a:rPr lang="zh-CN" altLang="en-US" dirty="0"/>
            <a:t> </a:t>
          </a:r>
          <a:endParaRPr lang="en-US" altLang="zh-CN" dirty="0"/>
        </a:p>
        <a:p>
          <a:r>
            <a:rPr lang="en-US" altLang="zh-CN" dirty="0"/>
            <a:t>(logits,</a:t>
          </a:r>
          <a:r>
            <a:rPr lang="zh-CN" altLang="en-US" dirty="0"/>
            <a:t> </a:t>
          </a:r>
          <a:r>
            <a:rPr lang="en-US" altLang="zh-CN" dirty="0"/>
            <a:t>labels)</a:t>
          </a:r>
          <a:endParaRPr lang="zh-CN" altLang="en-US" dirty="0"/>
        </a:p>
      </dgm:t>
    </dgm:pt>
    <dgm:pt modelId="{469999B3-C651-C843-B9B0-267ECC05D4EC}" type="parTrans" cxnId="{3F96F69E-8745-3745-8CAE-17D4DE00AAD5}">
      <dgm:prSet/>
      <dgm:spPr/>
      <dgm:t>
        <a:bodyPr/>
        <a:lstStyle/>
        <a:p>
          <a:endParaRPr lang="zh-CN" altLang="en-US"/>
        </a:p>
      </dgm:t>
    </dgm:pt>
    <dgm:pt modelId="{F56718FA-60B0-4844-B811-B5823453AA58}" type="sibTrans" cxnId="{3F96F69E-8745-3745-8CAE-17D4DE00AAD5}">
      <dgm:prSet/>
      <dgm:spPr/>
      <dgm:t>
        <a:bodyPr/>
        <a:lstStyle/>
        <a:p>
          <a:endParaRPr lang="zh-CN" altLang="en-US"/>
        </a:p>
      </dgm:t>
    </dgm:pt>
    <dgm:pt modelId="{E2716C13-0E5A-554E-887C-8BA6A4135A0D}">
      <dgm:prSet phldrT="[文本]"/>
      <dgm:spPr/>
      <dgm:t>
        <a:bodyPr/>
        <a:lstStyle/>
        <a:p>
          <a:r>
            <a:rPr lang="zh-CN" altLang="en-US" dirty="0"/>
            <a:t>*</a:t>
          </a:r>
          <a:r>
            <a:rPr lang="en-US" altLang="zh-CN" dirty="0"/>
            <a:t> (discounted episode reward)</a:t>
          </a:r>
          <a:endParaRPr lang="zh-CN" altLang="en-US" dirty="0"/>
        </a:p>
      </dgm:t>
    </dgm:pt>
    <dgm:pt modelId="{169EF893-B6D3-CF48-8C10-05D8074F2CF1}" type="parTrans" cxnId="{9BBD1394-D326-F046-ABEA-D2F3F4862302}">
      <dgm:prSet/>
      <dgm:spPr/>
      <dgm:t>
        <a:bodyPr/>
        <a:lstStyle/>
        <a:p>
          <a:endParaRPr lang="zh-CN" altLang="en-US"/>
        </a:p>
      </dgm:t>
    </dgm:pt>
    <dgm:pt modelId="{1E18855B-8CD3-054F-A67B-E695C1910395}" type="sibTrans" cxnId="{9BBD1394-D326-F046-ABEA-D2F3F4862302}">
      <dgm:prSet/>
      <dgm:spPr/>
      <dgm:t>
        <a:bodyPr/>
        <a:lstStyle/>
        <a:p>
          <a:endParaRPr lang="zh-CN" altLang="en-US"/>
        </a:p>
      </dgm:t>
    </dgm:pt>
    <dgm:pt modelId="{B502FFDA-2236-9044-9E14-A987C2D68DE4}">
      <dgm:prSet phldrT="[文本]"/>
      <dgm:spPr/>
      <dgm:t>
        <a:bodyPr/>
        <a:lstStyle/>
        <a:p>
          <a:r>
            <a:rPr lang="en-US" altLang="zh-CN" dirty="0"/>
            <a:t>optimizer</a:t>
          </a:r>
          <a:endParaRPr lang="zh-CN" altLang="en-US" dirty="0"/>
        </a:p>
      </dgm:t>
    </dgm:pt>
    <dgm:pt modelId="{AB2B0415-BFEB-0D49-9366-84D2B716FBFD}" type="parTrans" cxnId="{EA5E3ECE-4E79-7940-9303-445DCC8C2FE9}">
      <dgm:prSet/>
      <dgm:spPr/>
      <dgm:t>
        <a:bodyPr/>
        <a:lstStyle/>
        <a:p>
          <a:endParaRPr lang="zh-CN" altLang="en-US"/>
        </a:p>
      </dgm:t>
    </dgm:pt>
    <dgm:pt modelId="{750AED82-CA68-C54F-A183-2967003041BF}" type="sibTrans" cxnId="{EA5E3ECE-4E79-7940-9303-445DCC8C2FE9}">
      <dgm:prSet/>
      <dgm:spPr/>
      <dgm:t>
        <a:bodyPr/>
        <a:lstStyle/>
        <a:p>
          <a:endParaRPr lang="zh-CN" altLang="en-US"/>
        </a:p>
      </dgm:t>
    </dgm:pt>
    <dgm:pt modelId="{261E3214-D66F-4543-8012-69894238F7ED}" type="pres">
      <dgm:prSet presAssocID="{D3C6DA6E-91AF-1A47-8DD4-63CA9E0DB62A}" presName="Name0" presStyleCnt="0">
        <dgm:presLayoutVars>
          <dgm:dir/>
          <dgm:resizeHandles val="exact"/>
        </dgm:presLayoutVars>
      </dgm:prSet>
      <dgm:spPr/>
    </dgm:pt>
    <dgm:pt modelId="{C69D14D4-C70E-9A4C-8FB7-74FB3A70F34B}" type="pres">
      <dgm:prSet presAssocID="{F0835022-BD93-6E40-8EE9-4256CF1E61C1}" presName="node" presStyleLbl="node1" presStyleIdx="0" presStyleCnt="3" custLinFactY="54016" custLinFactNeighborX="-14480" custLinFactNeighborY="100000">
        <dgm:presLayoutVars>
          <dgm:bulletEnabled val="1"/>
        </dgm:presLayoutVars>
      </dgm:prSet>
      <dgm:spPr/>
    </dgm:pt>
    <dgm:pt modelId="{5EEFF620-07D8-ED4E-B2A6-8F97B76C7A47}" type="pres">
      <dgm:prSet presAssocID="{F56718FA-60B0-4844-B811-B5823453AA58}" presName="sibTrans" presStyleLbl="sibTrans2D1" presStyleIdx="0" presStyleCnt="2"/>
      <dgm:spPr/>
    </dgm:pt>
    <dgm:pt modelId="{AD95650E-1041-4143-9995-6DEE093E2927}" type="pres">
      <dgm:prSet presAssocID="{F56718FA-60B0-4844-B811-B5823453AA58}" presName="connectorText" presStyleLbl="sibTrans2D1" presStyleIdx="0" presStyleCnt="2"/>
      <dgm:spPr/>
    </dgm:pt>
    <dgm:pt modelId="{681869C5-6D6A-1648-AEFE-41B2F0BF02EE}" type="pres">
      <dgm:prSet presAssocID="{E2716C13-0E5A-554E-887C-8BA6A4135A0D}" presName="node" presStyleLbl="node1" presStyleIdx="1" presStyleCnt="3" custLinFactNeighborY="2086">
        <dgm:presLayoutVars>
          <dgm:bulletEnabled val="1"/>
        </dgm:presLayoutVars>
      </dgm:prSet>
      <dgm:spPr/>
    </dgm:pt>
    <dgm:pt modelId="{F1A7ACC0-2A41-094E-8F88-3685DD424E83}" type="pres">
      <dgm:prSet presAssocID="{1E18855B-8CD3-054F-A67B-E695C1910395}" presName="sibTrans" presStyleLbl="sibTrans2D1" presStyleIdx="1" presStyleCnt="2"/>
      <dgm:spPr/>
    </dgm:pt>
    <dgm:pt modelId="{85678143-F363-CA4C-A6FF-6D08B1F4B661}" type="pres">
      <dgm:prSet presAssocID="{1E18855B-8CD3-054F-A67B-E695C1910395}" presName="connectorText" presStyleLbl="sibTrans2D1" presStyleIdx="1" presStyleCnt="2"/>
      <dgm:spPr/>
    </dgm:pt>
    <dgm:pt modelId="{6197B36B-934B-AE48-B213-235AC7DAB8C2}" type="pres">
      <dgm:prSet presAssocID="{B502FFDA-2236-9044-9E14-A987C2D68DE4}" presName="node" presStyleLbl="node1" presStyleIdx="2" presStyleCnt="3">
        <dgm:presLayoutVars>
          <dgm:bulletEnabled val="1"/>
        </dgm:presLayoutVars>
      </dgm:prSet>
      <dgm:spPr/>
    </dgm:pt>
  </dgm:ptLst>
  <dgm:cxnLst>
    <dgm:cxn modelId="{A2C80B23-2FC0-B248-AC87-86AEC3FD8083}" type="presOf" srcId="{F56718FA-60B0-4844-B811-B5823453AA58}" destId="{AD95650E-1041-4143-9995-6DEE093E2927}" srcOrd="1" destOrd="0" presId="urn:microsoft.com/office/officeart/2005/8/layout/process1"/>
    <dgm:cxn modelId="{3FC25940-D030-0149-85FA-15CF67BE9E46}" type="presOf" srcId="{1E18855B-8CD3-054F-A67B-E695C1910395}" destId="{85678143-F363-CA4C-A6FF-6D08B1F4B661}" srcOrd="1" destOrd="0" presId="urn:microsoft.com/office/officeart/2005/8/layout/process1"/>
    <dgm:cxn modelId="{BD1BD962-1B4F-4944-86F3-08705DAD02C2}" type="presOf" srcId="{D3C6DA6E-91AF-1A47-8DD4-63CA9E0DB62A}" destId="{261E3214-D66F-4543-8012-69894238F7ED}" srcOrd="0" destOrd="0" presId="urn:microsoft.com/office/officeart/2005/8/layout/process1"/>
    <dgm:cxn modelId="{622C4475-B28E-D74E-8ED5-27E1DF1AE58A}" type="presOf" srcId="{1E18855B-8CD3-054F-A67B-E695C1910395}" destId="{F1A7ACC0-2A41-094E-8F88-3685DD424E83}" srcOrd="0" destOrd="0" presId="urn:microsoft.com/office/officeart/2005/8/layout/process1"/>
    <dgm:cxn modelId="{9BBD1394-D326-F046-ABEA-D2F3F4862302}" srcId="{D3C6DA6E-91AF-1A47-8DD4-63CA9E0DB62A}" destId="{E2716C13-0E5A-554E-887C-8BA6A4135A0D}" srcOrd="1" destOrd="0" parTransId="{169EF893-B6D3-CF48-8C10-05D8074F2CF1}" sibTransId="{1E18855B-8CD3-054F-A67B-E695C1910395}"/>
    <dgm:cxn modelId="{3F96F69E-8745-3745-8CAE-17D4DE00AAD5}" srcId="{D3C6DA6E-91AF-1A47-8DD4-63CA9E0DB62A}" destId="{F0835022-BD93-6E40-8EE9-4256CF1E61C1}" srcOrd="0" destOrd="0" parTransId="{469999B3-C651-C843-B9B0-267ECC05D4EC}" sibTransId="{F56718FA-60B0-4844-B811-B5823453AA58}"/>
    <dgm:cxn modelId="{A44F73B0-E14F-374F-A12B-6CC8F0BC2086}" type="presOf" srcId="{B502FFDA-2236-9044-9E14-A987C2D68DE4}" destId="{6197B36B-934B-AE48-B213-235AC7DAB8C2}" srcOrd="0" destOrd="0" presId="urn:microsoft.com/office/officeart/2005/8/layout/process1"/>
    <dgm:cxn modelId="{EA5E3ECE-4E79-7940-9303-445DCC8C2FE9}" srcId="{D3C6DA6E-91AF-1A47-8DD4-63CA9E0DB62A}" destId="{B502FFDA-2236-9044-9E14-A987C2D68DE4}" srcOrd="2" destOrd="0" parTransId="{AB2B0415-BFEB-0D49-9366-84D2B716FBFD}" sibTransId="{750AED82-CA68-C54F-A183-2967003041BF}"/>
    <dgm:cxn modelId="{E93FE0D8-FB51-7344-8451-72F19440A781}" type="presOf" srcId="{F56718FA-60B0-4844-B811-B5823453AA58}" destId="{5EEFF620-07D8-ED4E-B2A6-8F97B76C7A47}" srcOrd="0" destOrd="0" presId="urn:microsoft.com/office/officeart/2005/8/layout/process1"/>
    <dgm:cxn modelId="{6D6BC5F4-E15F-BD4E-B0F8-C7E67F9FD2B9}" type="presOf" srcId="{E2716C13-0E5A-554E-887C-8BA6A4135A0D}" destId="{681869C5-6D6A-1648-AEFE-41B2F0BF02EE}" srcOrd="0" destOrd="0" presId="urn:microsoft.com/office/officeart/2005/8/layout/process1"/>
    <dgm:cxn modelId="{C9CD6DF5-8D06-3E46-8EEC-CDFB47C2E7AB}" type="presOf" srcId="{F0835022-BD93-6E40-8EE9-4256CF1E61C1}" destId="{C69D14D4-C70E-9A4C-8FB7-74FB3A70F34B}" srcOrd="0" destOrd="0" presId="urn:microsoft.com/office/officeart/2005/8/layout/process1"/>
    <dgm:cxn modelId="{220E7069-F888-9E41-8588-5CC839819C37}" type="presParOf" srcId="{261E3214-D66F-4543-8012-69894238F7ED}" destId="{C69D14D4-C70E-9A4C-8FB7-74FB3A70F34B}" srcOrd="0" destOrd="0" presId="urn:microsoft.com/office/officeart/2005/8/layout/process1"/>
    <dgm:cxn modelId="{DA9EC2EB-692B-2747-89F1-2C78225545DB}" type="presParOf" srcId="{261E3214-D66F-4543-8012-69894238F7ED}" destId="{5EEFF620-07D8-ED4E-B2A6-8F97B76C7A47}" srcOrd="1" destOrd="0" presId="urn:microsoft.com/office/officeart/2005/8/layout/process1"/>
    <dgm:cxn modelId="{CBB27CD0-1079-F148-A1D3-05BDC6CD575A}" type="presParOf" srcId="{5EEFF620-07D8-ED4E-B2A6-8F97B76C7A47}" destId="{AD95650E-1041-4143-9995-6DEE093E2927}" srcOrd="0" destOrd="0" presId="urn:microsoft.com/office/officeart/2005/8/layout/process1"/>
    <dgm:cxn modelId="{A0D6C249-B03B-F148-9163-CFCFA3199540}" type="presParOf" srcId="{261E3214-D66F-4543-8012-69894238F7ED}" destId="{681869C5-6D6A-1648-AEFE-41B2F0BF02EE}" srcOrd="2" destOrd="0" presId="urn:microsoft.com/office/officeart/2005/8/layout/process1"/>
    <dgm:cxn modelId="{C1926272-CA0B-5B48-A3EA-E54F850576E2}" type="presParOf" srcId="{261E3214-D66F-4543-8012-69894238F7ED}" destId="{F1A7ACC0-2A41-094E-8F88-3685DD424E83}" srcOrd="3" destOrd="0" presId="urn:microsoft.com/office/officeart/2005/8/layout/process1"/>
    <dgm:cxn modelId="{2069CC08-144B-CF45-8D79-C1FE14813736}" type="presParOf" srcId="{F1A7ACC0-2A41-094E-8F88-3685DD424E83}" destId="{85678143-F363-CA4C-A6FF-6D08B1F4B661}" srcOrd="0" destOrd="0" presId="urn:microsoft.com/office/officeart/2005/8/layout/process1"/>
    <dgm:cxn modelId="{33AC7250-F90C-FE4F-AD64-54FA3FFF4B2A}" type="presParOf" srcId="{261E3214-D66F-4543-8012-69894238F7ED}" destId="{6197B36B-934B-AE48-B213-235AC7DAB8C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0FA4E-2E3D-964A-B017-EECD800AAB36}" type="doc">
      <dgm:prSet loTypeId="urn:microsoft.com/office/officeart/2005/8/layout/cycle2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1C91FA9E-39BB-3B4E-81FC-2515A4DC7436}">
      <dgm:prSet phldrT="[文本]" custT="1"/>
      <dgm:spPr/>
      <dgm:t>
        <a:bodyPr/>
        <a:lstStyle/>
        <a:p>
          <a:r>
            <a:rPr lang="en-US" altLang="zh-CN" sz="1300" dirty="0"/>
            <a:t>get the state[8]</a:t>
          </a:r>
          <a:endParaRPr lang="zh-CN" altLang="en-US" sz="1300" dirty="0"/>
        </a:p>
      </dgm:t>
    </dgm:pt>
    <dgm:pt modelId="{091E09C9-7076-464C-AF4B-110798B68F52}" type="parTrans" cxnId="{F17956C3-3AC5-9345-9208-E2DAF1D47A2A}">
      <dgm:prSet/>
      <dgm:spPr/>
      <dgm:t>
        <a:bodyPr/>
        <a:lstStyle/>
        <a:p>
          <a:endParaRPr lang="zh-CN" altLang="en-US" sz="1000"/>
        </a:p>
      </dgm:t>
    </dgm:pt>
    <dgm:pt modelId="{F2AA2ACC-85F4-5145-A977-6F9F3CD36E50}" type="sibTrans" cxnId="{F17956C3-3AC5-9345-9208-E2DAF1D47A2A}">
      <dgm:prSet custT="1"/>
      <dgm:spPr/>
      <dgm:t>
        <a:bodyPr/>
        <a:lstStyle/>
        <a:p>
          <a:endParaRPr lang="zh-CN" altLang="en-US" sz="1000"/>
        </a:p>
      </dgm:t>
    </dgm:pt>
    <dgm:pt modelId="{F5635D0B-2157-0F45-9B79-311BD690BA8F}">
      <dgm:prSet phldrT="[文本]" custT="1"/>
      <dgm:spPr/>
      <dgm:t>
        <a:bodyPr/>
        <a:lstStyle/>
        <a:p>
          <a:r>
            <a:rPr lang="en-US" altLang="zh-CN" sz="1300" dirty="0"/>
            <a:t>feed forward to predict action</a:t>
          </a:r>
          <a:endParaRPr lang="zh-CN" altLang="en-US" sz="1300" dirty="0"/>
        </a:p>
      </dgm:t>
    </dgm:pt>
    <dgm:pt modelId="{17CDA48F-A205-F443-B8F1-04E1A1229A16}" type="parTrans" cxnId="{0A0B7516-4348-6747-A7F2-8A8EE3CC9E77}">
      <dgm:prSet/>
      <dgm:spPr/>
      <dgm:t>
        <a:bodyPr/>
        <a:lstStyle/>
        <a:p>
          <a:endParaRPr lang="zh-CN" altLang="en-US" sz="1000"/>
        </a:p>
      </dgm:t>
    </dgm:pt>
    <dgm:pt modelId="{D6FA774E-9A24-564F-BCA0-458B144074A7}" type="sibTrans" cxnId="{0A0B7516-4348-6747-A7F2-8A8EE3CC9E77}">
      <dgm:prSet custT="1"/>
      <dgm:spPr/>
      <dgm:t>
        <a:bodyPr/>
        <a:lstStyle/>
        <a:p>
          <a:endParaRPr lang="zh-CN" altLang="en-US" sz="1000"/>
        </a:p>
      </dgm:t>
    </dgm:pt>
    <dgm:pt modelId="{928F6407-DA5F-734A-A099-481A5A1A9E74}">
      <dgm:prSet phldrT="[文本]" custT="1"/>
      <dgm:spPr/>
      <dgm:t>
        <a:bodyPr/>
        <a:lstStyle/>
        <a:p>
          <a:r>
            <a:rPr lang="en-US" altLang="zh-CN" sz="1300" dirty="0"/>
            <a:t>get reward and next state_[8]</a:t>
          </a:r>
          <a:endParaRPr lang="zh-CN" altLang="en-US" sz="1300" dirty="0"/>
        </a:p>
      </dgm:t>
    </dgm:pt>
    <dgm:pt modelId="{1B0D6743-620F-334F-AD50-02203B161873}" type="parTrans" cxnId="{C5F33673-2CAC-6E4C-ABC1-DBE8F3C346A8}">
      <dgm:prSet/>
      <dgm:spPr/>
      <dgm:t>
        <a:bodyPr/>
        <a:lstStyle/>
        <a:p>
          <a:endParaRPr lang="zh-CN" altLang="en-US" sz="1000"/>
        </a:p>
      </dgm:t>
    </dgm:pt>
    <dgm:pt modelId="{A934AF3F-53B3-3B4C-99D7-F214E7CED1BB}" type="sibTrans" cxnId="{C5F33673-2CAC-6E4C-ABC1-DBE8F3C346A8}">
      <dgm:prSet custT="1"/>
      <dgm:spPr/>
      <dgm:t>
        <a:bodyPr/>
        <a:lstStyle/>
        <a:p>
          <a:endParaRPr lang="zh-CN" altLang="en-US" sz="1000"/>
        </a:p>
      </dgm:t>
    </dgm:pt>
    <dgm:pt modelId="{A7C27872-3990-1D4A-BD2F-9E532BF0C096}">
      <dgm:prSet phldrT="[文本]" custT="1"/>
      <dgm:spPr/>
      <dgm:t>
        <a:bodyPr/>
        <a:lstStyle/>
        <a:p>
          <a:r>
            <a:rPr lang="en-US" altLang="zh-CN" sz="1300" dirty="0"/>
            <a:t>saving transition: state, action, reward</a:t>
          </a:r>
          <a:endParaRPr lang="zh-CN" altLang="en-US" sz="1300" dirty="0"/>
        </a:p>
      </dgm:t>
    </dgm:pt>
    <dgm:pt modelId="{BD735CFA-B20F-A647-BA10-22DB21546A43}" type="parTrans" cxnId="{0EBD1819-8745-A545-B5B4-4802170014FE}">
      <dgm:prSet/>
      <dgm:spPr/>
      <dgm:t>
        <a:bodyPr/>
        <a:lstStyle/>
        <a:p>
          <a:endParaRPr lang="zh-CN" altLang="en-US" sz="1000"/>
        </a:p>
      </dgm:t>
    </dgm:pt>
    <dgm:pt modelId="{6F6A9A09-CBD3-4748-ADF9-EA49DF3BF823}" type="sibTrans" cxnId="{0EBD1819-8745-A545-B5B4-4802170014FE}">
      <dgm:prSet custT="1"/>
      <dgm:spPr/>
      <dgm:t>
        <a:bodyPr/>
        <a:lstStyle/>
        <a:p>
          <a:endParaRPr lang="zh-CN" altLang="en-US" sz="1000"/>
        </a:p>
      </dgm:t>
    </dgm:pt>
    <dgm:pt modelId="{381FC7D9-0A01-B24C-BBEF-9422C39534A6}">
      <dgm:prSet phldrT="[文本]" custT="1"/>
      <dgm:spPr/>
      <dgm:t>
        <a:bodyPr/>
        <a:lstStyle/>
        <a:p>
          <a:r>
            <a:rPr lang="en-US" altLang="zh-CN" sz="1300" dirty="0"/>
            <a:t>repeat until 'done'</a:t>
          </a:r>
          <a:endParaRPr lang="zh-CN" altLang="en-US" sz="1300" dirty="0"/>
        </a:p>
      </dgm:t>
    </dgm:pt>
    <dgm:pt modelId="{9B5E81B7-E714-4D42-9C12-B6FFA78EEBF5}" type="parTrans" cxnId="{B0CDA0DD-C65E-8B44-83C0-1321828EE6E6}">
      <dgm:prSet/>
      <dgm:spPr/>
      <dgm:t>
        <a:bodyPr/>
        <a:lstStyle/>
        <a:p>
          <a:endParaRPr lang="zh-CN" altLang="en-US" sz="1000"/>
        </a:p>
      </dgm:t>
    </dgm:pt>
    <dgm:pt modelId="{043C2D1C-41A1-9A42-A477-11B07B242FEB}" type="sibTrans" cxnId="{B0CDA0DD-C65E-8B44-83C0-1321828EE6E6}">
      <dgm:prSet custT="1"/>
      <dgm:spPr/>
      <dgm:t>
        <a:bodyPr/>
        <a:lstStyle/>
        <a:p>
          <a:endParaRPr lang="zh-CN" altLang="en-US" sz="1000"/>
        </a:p>
      </dgm:t>
    </dgm:pt>
    <dgm:pt modelId="{A2437EFA-4B41-C84B-ACD8-62D5B0130674}">
      <dgm:prSet phldrT="[文本]" custT="1"/>
      <dgm:spPr/>
      <dgm:t>
        <a:bodyPr/>
        <a:lstStyle/>
        <a:p>
          <a:r>
            <a:rPr lang="en-US" altLang="zh-CN" sz="1300" dirty="0"/>
            <a:t>if 'done', train DNN to learn from stored transitions</a:t>
          </a:r>
          <a:endParaRPr lang="zh-CN" altLang="en-US" sz="1300" dirty="0"/>
        </a:p>
      </dgm:t>
    </dgm:pt>
    <dgm:pt modelId="{640F415E-7798-284F-B4B8-0AF8FAC33BC8}" type="parTrans" cxnId="{358E2186-A32B-634D-BC09-EA0F9F535210}">
      <dgm:prSet/>
      <dgm:spPr/>
      <dgm:t>
        <a:bodyPr/>
        <a:lstStyle/>
        <a:p>
          <a:endParaRPr lang="zh-CN" altLang="en-US" sz="1000"/>
        </a:p>
      </dgm:t>
    </dgm:pt>
    <dgm:pt modelId="{FB8C46FD-2830-894C-B868-688527477FE8}" type="sibTrans" cxnId="{358E2186-A32B-634D-BC09-EA0F9F535210}">
      <dgm:prSet custT="1"/>
      <dgm:spPr/>
      <dgm:t>
        <a:bodyPr/>
        <a:lstStyle/>
        <a:p>
          <a:endParaRPr lang="zh-CN" altLang="en-US" sz="1000"/>
        </a:p>
      </dgm:t>
    </dgm:pt>
    <dgm:pt modelId="{85D2E317-E587-F246-803D-E1035478D009}" type="pres">
      <dgm:prSet presAssocID="{16F0FA4E-2E3D-964A-B017-EECD800AAB36}" presName="cycle" presStyleCnt="0">
        <dgm:presLayoutVars>
          <dgm:dir/>
          <dgm:resizeHandles val="exact"/>
        </dgm:presLayoutVars>
      </dgm:prSet>
      <dgm:spPr/>
    </dgm:pt>
    <dgm:pt modelId="{7851D14B-55E5-5544-9B8A-823DD0CB74BB}" type="pres">
      <dgm:prSet presAssocID="{1C91FA9E-39BB-3B4E-81FC-2515A4DC7436}" presName="node" presStyleLbl="node1" presStyleIdx="0" presStyleCnt="6">
        <dgm:presLayoutVars>
          <dgm:bulletEnabled val="1"/>
        </dgm:presLayoutVars>
      </dgm:prSet>
      <dgm:spPr/>
    </dgm:pt>
    <dgm:pt modelId="{EA166E21-4DFA-A248-B115-348B90975E19}" type="pres">
      <dgm:prSet presAssocID="{F2AA2ACC-85F4-5145-A977-6F9F3CD36E50}" presName="sibTrans" presStyleLbl="sibTrans2D1" presStyleIdx="0" presStyleCnt="6"/>
      <dgm:spPr/>
    </dgm:pt>
    <dgm:pt modelId="{7CC8FDD9-7994-954D-ADFF-5333F65CD5D3}" type="pres">
      <dgm:prSet presAssocID="{F2AA2ACC-85F4-5145-A977-6F9F3CD36E50}" presName="connectorText" presStyleLbl="sibTrans2D1" presStyleIdx="0" presStyleCnt="6"/>
      <dgm:spPr/>
    </dgm:pt>
    <dgm:pt modelId="{E78CA274-24B9-844C-BB0C-E0505BA84E32}" type="pres">
      <dgm:prSet presAssocID="{F5635D0B-2157-0F45-9B79-311BD690BA8F}" presName="node" presStyleLbl="node1" presStyleIdx="1" presStyleCnt="6">
        <dgm:presLayoutVars>
          <dgm:bulletEnabled val="1"/>
        </dgm:presLayoutVars>
      </dgm:prSet>
      <dgm:spPr/>
    </dgm:pt>
    <dgm:pt modelId="{27DC964E-9260-0A46-A182-18529888F84B}" type="pres">
      <dgm:prSet presAssocID="{D6FA774E-9A24-564F-BCA0-458B144074A7}" presName="sibTrans" presStyleLbl="sibTrans2D1" presStyleIdx="1" presStyleCnt="6"/>
      <dgm:spPr/>
    </dgm:pt>
    <dgm:pt modelId="{21D75790-F87E-744C-B740-FA4FB451111F}" type="pres">
      <dgm:prSet presAssocID="{D6FA774E-9A24-564F-BCA0-458B144074A7}" presName="connectorText" presStyleLbl="sibTrans2D1" presStyleIdx="1" presStyleCnt="6"/>
      <dgm:spPr/>
    </dgm:pt>
    <dgm:pt modelId="{BE5D25B7-B142-3146-8ABC-CFBC32CC0443}" type="pres">
      <dgm:prSet presAssocID="{928F6407-DA5F-734A-A099-481A5A1A9E74}" presName="node" presStyleLbl="node1" presStyleIdx="2" presStyleCnt="6">
        <dgm:presLayoutVars>
          <dgm:bulletEnabled val="1"/>
        </dgm:presLayoutVars>
      </dgm:prSet>
      <dgm:spPr/>
    </dgm:pt>
    <dgm:pt modelId="{B9D8054B-A522-2141-8683-03456C268E2F}" type="pres">
      <dgm:prSet presAssocID="{A934AF3F-53B3-3B4C-99D7-F214E7CED1BB}" presName="sibTrans" presStyleLbl="sibTrans2D1" presStyleIdx="2" presStyleCnt="6"/>
      <dgm:spPr/>
    </dgm:pt>
    <dgm:pt modelId="{73CB8C4B-C54A-C24F-8793-CCF3850BAE89}" type="pres">
      <dgm:prSet presAssocID="{A934AF3F-53B3-3B4C-99D7-F214E7CED1BB}" presName="connectorText" presStyleLbl="sibTrans2D1" presStyleIdx="2" presStyleCnt="6"/>
      <dgm:spPr/>
    </dgm:pt>
    <dgm:pt modelId="{99D7B53F-685B-3B41-AA01-C59762F2DA33}" type="pres">
      <dgm:prSet presAssocID="{A7C27872-3990-1D4A-BD2F-9E532BF0C096}" presName="node" presStyleLbl="node1" presStyleIdx="3" presStyleCnt="6">
        <dgm:presLayoutVars>
          <dgm:bulletEnabled val="1"/>
        </dgm:presLayoutVars>
      </dgm:prSet>
      <dgm:spPr/>
    </dgm:pt>
    <dgm:pt modelId="{FF536B6D-16ED-DE49-8C63-3425668629D4}" type="pres">
      <dgm:prSet presAssocID="{6F6A9A09-CBD3-4748-ADF9-EA49DF3BF823}" presName="sibTrans" presStyleLbl="sibTrans2D1" presStyleIdx="3" presStyleCnt="6"/>
      <dgm:spPr/>
    </dgm:pt>
    <dgm:pt modelId="{A7DC19A7-EEEA-6A45-AC20-E254D7833084}" type="pres">
      <dgm:prSet presAssocID="{6F6A9A09-CBD3-4748-ADF9-EA49DF3BF823}" presName="connectorText" presStyleLbl="sibTrans2D1" presStyleIdx="3" presStyleCnt="6"/>
      <dgm:spPr/>
    </dgm:pt>
    <dgm:pt modelId="{409A12EE-7074-EB41-A7A1-694FF06AEAAB}" type="pres">
      <dgm:prSet presAssocID="{381FC7D9-0A01-B24C-BBEF-9422C39534A6}" presName="node" presStyleLbl="node1" presStyleIdx="4" presStyleCnt="6">
        <dgm:presLayoutVars>
          <dgm:bulletEnabled val="1"/>
        </dgm:presLayoutVars>
      </dgm:prSet>
      <dgm:spPr/>
    </dgm:pt>
    <dgm:pt modelId="{C171B4D8-6E37-D449-BD65-CD09AB9A82E5}" type="pres">
      <dgm:prSet presAssocID="{043C2D1C-41A1-9A42-A477-11B07B242FEB}" presName="sibTrans" presStyleLbl="sibTrans2D1" presStyleIdx="4" presStyleCnt="6"/>
      <dgm:spPr/>
    </dgm:pt>
    <dgm:pt modelId="{A1BC376F-9B18-E046-A47B-42434C68C820}" type="pres">
      <dgm:prSet presAssocID="{043C2D1C-41A1-9A42-A477-11B07B242FEB}" presName="connectorText" presStyleLbl="sibTrans2D1" presStyleIdx="4" presStyleCnt="6"/>
      <dgm:spPr/>
    </dgm:pt>
    <dgm:pt modelId="{2E517C98-9D86-0245-8861-F2C4B57545FD}" type="pres">
      <dgm:prSet presAssocID="{A2437EFA-4B41-C84B-ACD8-62D5B0130674}" presName="node" presStyleLbl="node1" presStyleIdx="5" presStyleCnt="6">
        <dgm:presLayoutVars>
          <dgm:bulletEnabled val="1"/>
        </dgm:presLayoutVars>
      </dgm:prSet>
      <dgm:spPr/>
    </dgm:pt>
    <dgm:pt modelId="{98E914E0-0DE3-424F-B56D-084C07026796}" type="pres">
      <dgm:prSet presAssocID="{FB8C46FD-2830-894C-B868-688527477FE8}" presName="sibTrans" presStyleLbl="sibTrans2D1" presStyleIdx="5" presStyleCnt="6"/>
      <dgm:spPr/>
    </dgm:pt>
    <dgm:pt modelId="{98BA50F5-7C7A-E04B-81B2-081ED351E1ED}" type="pres">
      <dgm:prSet presAssocID="{FB8C46FD-2830-894C-B868-688527477FE8}" presName="connectorText" presStyleLbl="sibTrans2D1" presStyleIdx="5" presStyleCnt="6"/>
      <dgm:spPr/>
    </dgm:pt>
  </dgm:ptLst>
  <dgm:cxnLst>
    <dgm:cxn modelId="{90C6B103-9FE4-3C4E-9221-7054D6A390EB}" type="presOf" srcId="{6F6A9A09-CBD3-4748-ADF9-EA49DF3BF823}" destId="{FF536B6D-16ED-DE49-8C63-3425668629D4}" srcOrd="0" destOrd="0" presId="urn:microsoft.com/office/officeart/2005/8/layout/cycle2"/>
    <dgm:cxn modelId="{0A0B7516-4348-6747-A7F2-8A8EE3CC9E77}" srcId="{16F0FA4E-2E3D-964A-B017-EECD800AAB36}" destId="{F5635D0B-2157-0F45-9B79-311BD690BA8F}" srcOrd="1" destOrd="0" parTransId="{17CDA48F-A205-F443-B8F1-04E1A1229A16}" sibTransId="{D6FA774E-9A24-564F-BCA0-458B144074A7}"/>
    <dgm:cxn modelId="{0EBD1819-8745-A545-B5B4-4802170014FE}" srcId="{16F0FA4E-2E3D-964A-B017-EECD800AAB36}" destId="{A7C27872-3990-1D4A-BD2F-9E532BF0C096}" srcOrd="3" destOrd="0" parTransId="{BD735CFA-B20F-A647-BA10-22DB21546A43}" sibTransId="{6F6A9A09-CBD3-4748-ADF9-EA49DF3BF823}"/>
    <dgm:cxn modelId="{36746D43-75BD-6E4A-9A0D-578F2345B45F}" type="presOf" srcId="{F5635D0B-2157-0F45-9B79-311BD690BA8F}" destId="{E78CA274-24B9-844C-BB0C-E0505BA84E32}" srcOrd="0" destOrd="0" presId="urn:microsoft.com/office/officeart/2005/8/layout/cycle2"/>
    <dgm:cxn modelId="{6FA92944-C940-7041-BB10-6E6BCF47E1E3}" type="presOf" srcId="{043C2D1C-41A1-9A42-A477-11B07B242FEB}" destId="{C171B4D8-6E37-D449-BD65-CD09AB9A82E5}" srcOrd="0" destOrd="0" presId="urn:microsoft.com/office/officeart/2005/8/layout/cycle2"/>
    <dgm:cxn modelId="{71299E64-1FD9-4646-BED0-87BEB19B3B1C}" type="presOf" srcId="{043C2D1C-41A1-9A42-A477-11B07B242FEB}" destId="{A1BC376F-9B18-E046-A47B-42434C68C820}" srcOrd="1" destOrd="0" presId="urn:microsoft.com/office/officeart/2005/8/layout/cycle2"/>
    <dgm:cxn modelId="{4DF3A14A-1D2A-124D-8E9D-712F51D0846A}" type="presOf" srcId="{A934AF3F-53B3-3B4C-99D7-F214E7CED1BB}" destId="{73CB8C4B-C54A-C24F-8793-CCF3850BAE89}" srcOrd="1" destOrd="0" presId="urn:microsoft.com/office/officeart/2005/8/layout/cycle2"/>
    <dgm:cxn modelId="{76A71C4C-DE0B-AF4E-948E-B71CFF23106F}" type="presOf" srcId="{16F0FA4E-2E3D-964A-B017-EECD800AAB36}" destId="{85D2E317-E587-F246-803D-E1035478D009}" srcOrd="0" destOrd="0" presId="urn:microsoft.com/office/officeart/2005/8/layout/cycle2"/>
    <dgm:cxn modelId="{BF5D094F-56B9-6C4A-9444-0870BBBA2518}" type="presOf" srcId="{A7C27872-3990-1D4A-BD2F-9E532BF0C096}" destId="{99D7B53F-685B-3B41-AA01-C59762F2DA33}" srcOrd="0" destOrd="0" presId="urn:microsoft.com/office/officeart/2005/8/layout/cycle2"/>
    <dgm:cxn modelId="{C5F33673-2CAC-6E4C-ABC1-DBE8F3C346A8}" srcId="{16F0FA4E-2E3D-964A-B017-EECD800AAB36}" destId="{928F6407-DA5F-734A-A099-481A5A1A9E74}" srcOrd="2" destOrd="0" parTransId="{1B0D6743-620F-334F-AD50-02203B161873}" sibTransId="{A934AF3F-53B3-3B4C-99D7-F214E7CED1BB}"/>
    <dgm:cxn modelId="{AC8D5F78-C0AC-EC40-A759-DA1AE7F382B7}" type="presOf" srcId="{6F6A9A09-CBD3-4748-ADF9-EA49DF3BF823}" destId="{A7DC19A7-EEEA-6A45-AC20-E254D7833084}" srcOrd="1" destOrd="0" presId="urn:microsoft.com/office/officeart/2005/8/layout/cycle2"/>
    <dgm:cxn modelId="{CD2D5B5A-A753-1742-9F6D-477EB8567C98}" type="presOf" srcId="{FB8C46FD-2830-894C-B868-688527477FE8}" destId="{98E914E0-0DE3-424F-B56D-084C07026796}" srcOrd="0" destOrd="0" presId="urn:microsoft.com/office/officeart/2005/8/layout/cycle2"/>
    <dgm:cxn modelId="{EDC9B57D-A048-8B4F-8C7D-EC2C679982DD}" type="presOf" srcId="{A934AF3F-53B3-3B4C-99D7-F214E7CED1BB}" destId="{B9D8054B-A522-2141-8683-03456C268E2F}" srcOrd="0" destOrd="0" presId="urn:microsoft.com/office/officeart/2005/8/layout/cycle2"/>
    <dgm:cxn modelId="{358E2186-A32B-634D-BC09-EA0F9F535210}" srcId="{16F0FA4E-2E3D-964A-B017-EECD800AAB36}" destId="{A2437EFA-4B41-C84B-ACD8-62D5B0130674}" srcOrd="5" destOrd="0" parTransId="{640F415E-7798-284F-B4B8-0AF8FAC33BC8}" sibTransId="{FB8C46FD-2830-894C-B868-688527477FE8}"/>
    <dgm:cxn modelId="{F3314B8D-8367-744C-8240-E079CF34168A}" type="presOf" srcId="{D6FA774E-9A24-564F-BCA0-458B144074A7}" destId="{21D75790-F87E-744C-B740-FA4FB451111F}" srcOrd="1" destOrd="0" presId="urn:microsoft.com/office/officeart/2005/8/layout/cycle2"/>
    <dgm:cxn modelId="{F207A89B-3E27-7743-87B8-3312D6F377D4}" type="presOf" srcId="{381FC7D9-0A01-B24C-BBEF-9422C39534A6}" destId="{409A12EE-7074-EB41-A7A1-694FF06AEAAB}" srcOrd="0" destOrd="0" presId="urn:microsoft.com/office/officeart/2005/8/layout/cycle2"/>
    <dgm:cxn modelId="{846FC19B-9230-9447-98F0-98C5C9EE7BC7}" type="presOf" srcId="{D6FA774E-9A24-564F-BCA0-458B144074A7}" destId="{27DC964E-9260-0A46-A182-18529888F84B}" srcOrd="0" destOrd="0" presId="urn:microsoft.com/office/officeart/2005/8/layout/cycle2"/>
    <dgm:cxn modelId="{5F5B25B8-37B5-3D4B-B7C8-70262AB13380}" type="presOf" srcId="{F2AA2ACC-85F4-5145-A977-6F9F3CD36E50}" destId="{EA166E21-4DFA-A248-B115-348B90975E19}" srcOrd="0" destOrd="0" presId="urn:microsoft.com/office/officeart/2005/8/layout/cycle2"/>
    <dgm:cxn modelId="{BDD63ABA-FD05-1840-9EC0-2F1A96C3ACDB}" type="presOf" srcId="{928F6407-DA5F-734A-A099-481A5A1A9E74}" destId="{BE5D25B7-B142-3146-8ABC-CFBC32CC0443}" srcOrd="0" destOrd="0" presId="urn:microsoft.com/office/officeart/2005/8/layout/cycle2"/>
    <dgm:cxn modelId="{FC9A46C1-271F-F94D-B2DF-778EC5D12D18}" type="presOf" srcId="{A2437EFA-4B41-C84B-ACD8-62D5B0130674}" destId="{2E517C98-9D86-0245-8861-F2C4B57545FD}" srcOrd="0" destOrd="0" presId="urn:microsoft.com/office/officeart/2005/8/layout/cycle2"/>
    <dgm:cxn modelId="{F17956C3-3AC5-9345-9208-E2DAF1D47A2A}" srcId="{16F0FA4E-2E3D-964A-B017-EECD800AAB36}" destId="{1C91FA9E-39BB-3B4E-81FC-2515A4DC7436}" srcOrd="0" destOrd="0" parTransId="{091E09C9-7076-464C-AF4B-110798B68F52}" sibTransId="{F2AA2ACC-85F4-5145-A977-6F9F3CD36E50}"/>
    <dgm:cxn modelId="{942794CB-E3A0-CD41-8D25-01015EF04A78}" type="presOf" srcId="{F2AA2ACC-85F4-5145-A977-6F9F3CD36E50}" destId="{7CC8FDD9-7994-954D-ADFF-5333F65CD5D3}" srcOrd="1" destOrd="0" presId="urn:microsoft.com/office/officeart/2005/8/layout/cycle2"/>
    <dgm:cxn modelId="{B0CDA0DD-C65E-8B44-83C0-1321828EE6E6}" srcId="{16F0FA4E-2E3D-964A-B017-EECD800AAB36}" destId="{381FC7D9-0A01-B24C-BBEF-9422C39534A6}" srcOrd="4" destOrd="0" parTransId="{9B5E81B7-E714-4D42-9C12-B6FFA78EEBF5}" sibTransId="{043C2D1C-41A1-9A42-A477-11B07B242FEB}"/>
    <dgm:cxn modelId="{1D78E6DE-D946-7547-A61F-6AEEDD291101}" type="presOf" srcId="{FB8C46FD-2830-894C-B868-688527477FE8}" destId="{98BA50F5-7C7A-E04B-81B2-081ED351E1ED}" srcOrd="1" destOrd="0" presId="urn:microsoft.com/office/officeart/2005/8/layout/cycle2"/>
    <dgm:cxn modelId="{711433FA-7F32-4746-9F30-FEDE6095B4B2}" type="presOf" srcId="{1C91FA9E-39BB-3B4E-81FC-2515A4DC7436}" destId="{7851D14B-55E5-5544-9B8A-823DD0CB74BB}" srcOrd="0" destOrd="0" presId="urn:microsoft.com/office/officeart/2005/8/layout/cycle2"/>
    <dgm:cxn modelId="{79BA0218-BCA8-CB49-82F0-E6419A79199A}" type="presParOf" srcId="{85D2E317-E587-F246-803D-E1035478D009}" destId="{7851D14B-55E5-5544-9B8A-823DD0CB74BB}" srcOrd="0" destOrd="0" presId="urn:microsoft.com/office/officeart/2005/8/layout/cycle2"/>
    <dgm:cxn modelId="{C6756591-35D8-7D40-9DC4-C8181A404DBC}" type="presParOf" srcId="{85D2E317-E587-F246-803D-E1035478D009}" destId="{EA166E21-4DFA-A248-B115-348B90975E19}" srcOrd="1" destOrd="0" presId="urn:microsoft.com/office/officeart/2005/8/layout/cycle2"/>
    <dgm:cxn modelId="{75A06E57-BA42-DE44-A3F7-0E7F927D1721}" type="presParOf" srcId="{EA166E21-4DFA-A248-B115-348B90975E19}" destId="{7CC8FDD9-7994-954D-ADFF-5333F65CD5D3}" srcOrd="0" destOrd="0" presId="urn:microsoft.com/office/officeart/2005/8/layout/cycle2"/>
    <dgm:cxn modelId="{4B27D12E-581C-6942-AA3E-4247F4B6DD33}" type="presParOf" srcId="{85D2E317-E587-F246-803D-E1035478D009}" destId="{E78CA274-24B9-844C-BB0C-E0505BA84E32}" srcOrd="2" destOrd="0" presId="urn:microsoft.com/office/officeart/2005/8/layout/cycle2"/>
    <dgm:cxn modelId="{236CA92B-9E49-ED4E-8006-268283661C85}" type="presParOf" srcId="{85D2E317-E587-F246-803D-E1035478D009}" destId="{27DC964E-9260-0A46-A182-18529888F84B}" srcOrd="3" destOrd="0" presId="urn:microsoft.com/office/officeart/2005/8/layout/cycle2"/>
    <dgm:cxn modelId="{98E79694-B4FB-0742-8A50-212A55E571A1}" type="presParOf" srcId="{27DC964E-9260-0A46-A182-18529888F84B}" destId="{21D75790-F87E-744C-B740-FA4FB451111F}" srcOrd="0" destOrd="0" presId="urn:microsoft.com/office/officeart/2005/8/layout/cycle2"/>
    <dgm:cxn modelId="{B3B6B3CA-120F-3347-8EC2-93F17BE5A590}" type="presParOf" srcId="{85D2E317-E587-F246-803D-E1035478D009}" destId="{BE5D25B7-B142-3146-8ABC-CFBC32CC0443}" srcOrd="4" destOrd="0" presId="urn:microsoft.com/office/officeart/2005/8/layout/cycle2"/>
    <dgm:cxn modelId="{2F915809-7E2F-D34C-8FAE-486FD1513A40}" type="presParOf" srcId="{85D2E317-E587-F246-803D-E1035478D009}" destId="{B9D8054B-A522-2141-8683-03456C268E2F}" srcOrd="5" destOrd="0" presId="urn:microsoft.com/office/officeart/2005/8/layout/cycle2"/>
    <dgm:cxn modelId="{CA0DC794-E82B-FC43-B0E8-C65E43398A40}" type="presParOf" srcId="{B9D8054B-A522-2141-8683-03456C268E2F}" destId="{73CB8C4B-C54A-C24F-8793-CCF3850BAE89}" srcOrd="0" destOrd="0" presId="urn:microsoft.com/office/officeart/2005/8/layout/cycle2"/>
    <dgm:cxn modelId="{5AF7B1A3-5AF2-1942-92F8-C61DA6DC47C2}" type="presParOf" srcId="{85D2E317-E587-F246-803D-E1035478D009}" destId="{99D7B53F-685B-3B41-AA01-C59762F2DA33}" srcOrd="6" destOrd="0" presId="urn:microsoft.com/office/officeart/2005/8/layout/cycle2"/>
    <dgm:cxn modelId="{009133A7-2E4F-254E-B77F-A43136F5C111}" type="presParOf" srcId="{85D2E317-E587-F246-803D-E1035478D009}" destId="{FF536B6D-16ED-DE49-8C63-3425668629D4}" srcOrd="7" destOrd="0" presId="urn:microsoft.com/office/officeart/2005/8/layout/cycle2"/>
    <dgm:cxn modelId="{708780FC-29A3-1840-9399-59C1F9FDB721}" type="presParOf" srcId="{FF536B6D-16ED-DE49-8C63-3425668629D4}" destId="{A7DC19A7-EEEA-6A45-AC20-E254D7833084}" srcOrd="0" destOrd="0" presId="urn:microsoft.com/office/officeart/2005/8/layout/cycle2"/>
    <dgm:cxn modelId="{868994E7-D897-4E41-B448-88F1D200254A}" type="presParOf" srcId="{85D2E317-E587-F246-803D-E1035478D009}" destId="{409A12EE-7074-EB41-A7A1-694FF06AEAAB}" srcOrd="8" destOrd="0" presId="urn:microsoft.com/office/officeart/2005/8/layout/cycle2"/>
    <dgm:cxn modelId="{E580BA6B-695F-3142-A149-3375088BA052}" type="presParOf" srcId="{85D2E317-E587-F246-803D-E1035478D009}" destId="{C171B4D8-6E37-D449-BD65-CD09AB9A82E5}" srcOrd="9" destOrd="0" presId="urn:microsoft.com/office/officeart/2005/8/layout/cycle2"/>
    <dgm:cxn modelId="{EED7B5E8-1C32-A44B-88EC-028FB6575786}" type="presParOf" srcId="{C171B4D8-6E37-D449-BD65-CD09AB9A82E5}" destId="{A1BC376F-9B18-E046-A47B-42434C68C820}" srcOrd="0" destOrd="0" presId="urn:microsoft.com/office/officeart/2005/8/layout/cycle2"/>
    <dgm:cxn modelId="{88B067AC-3349-AD42-A1AD-7FFA4EC72F5F}" type="presParOf" srcId="{85D2E317-E587-F246-803D-E1035478D009}" destId="{2E517C98-9D86-0245-8861-F2C4B57545FD}" srcOrd="10" destOrd="0" presId="urn:microsoft.com/office/officeart/2005/8/layout/cycle2"/>
    <dgm:cxn modelId="{8E99E96A-52D6-4949-BB06-C3D050100788}" type="presParOf" srcId="{85D2E317-E587-F246-803D-E1035478D009}" destId="{98E914E0-0DE3-424F-B56D-084C07026796}" srcOrd="11" destOrd="0" presId="urn:microsoft.com/office/officeart/2005/8/layout/cycle2"/>
    <dgm:cxn modelId="{4C04BE7C-A9B2-9745-89EC-10B2F7BC540F}" type="presParOf" srcId="{98E914E0-0DE3-424F-B56D-084C07026796}" destId="{98BA50F5-7C7A-E04B-81B2-081ED35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14D4-C70E-9A4C-8FB7-74FB3A70F34B}">
      <dsp:nvSpPr>
        <dsp:cNvPr id="0" name=""/>
        <dsp:cNvSpPr/>
      </dsp:nvSpPr>
      <dsp:spPr>
        <a:xfrm>
          <a:off x="0" y="0"/>
          <a:ext cx="1480035" cy="7429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 err="1"/>
            <a:t>softmax</a:t>
          </a:r>
          <a:r>
            <a:rPr lang="en-US" altLang="zh-CN" sz="1200" kern="1200" dirty="0"/>
            <a:t> cross entropy</a:t>
          </a:r>
          <a:r>
            <a:rPr lang="zh-CN" altLang="en-US" sz="1200" kern="1200" dirty="0"/>
            <a:t> </a:t>
          </a:r>
          <a:endParaRPr lang="en-US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(logits,</a:t>
          </a:r>
          <a:r>
            <a:rPr lang="zh-CN" altLang="en-US" sz="1200" kern="1200" dirty="0"/>
            <a:t> </a:t>
          </a:r>
          <a:r>
            <a:rPr lang="en-US" altLang="zh-CN" sz="1200" kern="1200" dirty="0"/>
            <a:t>labels)</a:t>
          </a:r>
          <a:endParaRPr lang="zh-CN" altLang="en-US" sz="1200" kern="1200" dirty="0"/>
        </a:p>
      </dsp:txBody>
      <dsp:txXfrm>
        <a:off x="21760" y="21760"/>
        <a:ext cx="1436515" cy="699430"/>
      </dsp:txXfrm>
    </dsp:sp>
    <dsp:sp modelId="{5EEFF620-07D8-ED4E-B2A6-8F97B76C7A47}">
      <dsp:nvSpPr>
        <dsp:cNvPr id="0" name=""/>
        <dsp:cNvSpPr/>
      </dsp:nvSpPr>
      <dsp:spPr>
        <a:xfrm>
          <a:off x="1629276" y="187950"/>
          <a:ext cx="316391" cy="3670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629276" y="261360"/>
        <a:ext cx="221474" cy="220228"/>
      </dsp:txXfrm>
    </dsp:sp>
    <dsp:sp modelId="{681869C5-6D6A-1648-AEFE-41B2F0BF02EE}">
      <dsp:nvSpPr>
        <dsp:cNvPr id="0" name=""/>
        <dsp:cNvSpPr/>
      </dsp:nvSpPr>
      <dsp:spPr>
        <a:xfrm>
          <a:off x="2077001" y="0"/>
          <a:ext cx="1480035" cy="7429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*</a:t>
          </a:r>
          <a:r>
            <a:rPr lang="en-US" altLang="zh-CN" sz="1200" kern="1200" dirty="0"/>
            <a:t> (discounted episode reward)</a:t>
          </a:r>
          <a:endParaRPr lang="zh-CN" altLang="en-US" sz="1200" kern="1200" dirty="0"/>
        </a:p>
      </dsp:txBody>
      <dsp:txXfrm>
        <a:off x="2098761" y="21760"/>
        <a:ext cx="1436515" cy="699430"/>
      </dsp:txXfrm>
    </dsp:sp>
    <dsp:sp modelId="{F1A7ACC0-2A41-094E-8F88-3685DD424E83}">
      <dsp:nvSpPr>
        <dsp:cNvPr id="0" name=""/>
        <dsp:cNvSpPr/>
      </dsp:nvSpPr>
      <dsp:spPr>
        <a:xfrm>
          <a:off x="3705040" y="187950"/>
          <a:ext cx="313767" cy="3670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3705040" y="261360"/>
        <a:ext cx="219637" cy="220228"/>
      </dsp:txXfrm>
    </dsp:sp>
    <dsp:sp modelId="{6197B36B-934B-AE48-B213-235AC7DAB8C2}">
      <dsp:nvSpPr>
        <dsp:cNvPr id="0" name=""/>
        <dsp:cNvSpPr/>
      </dsp:nvSpPr>
      <dsp:spPr>
        <a:xfrm>
          <a:off x="4149050" y="0"/>
          <a:ext cx="1480035" cy="7429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optimizer</a:t>
          </a:r>
          <a:endParaRPr lang="zh-CN" altLang="en-US" sz="1200" kern="1200" dirty="0"/>
        </a:p>
      </dsp:txBody>
      <dsp:txXfrm>
        <a:off x="4170810" y="21760"/>
        <a:ext cx="1436515" cy="699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1D14B-55E5-5544-9B8A-823DD0CB74BB}">
      <dsp:nvSpPr>
        <dsp:cNvPr id="0" name=""/>
        <dsp:cNvSpPr/>
      </dsp:nvSpPr>
      <dsp:spPr>
        <a:xfrm>
          <a:off x="2452687" y="1625"/>
          <a:ext cx="1190624" cy="1190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get the state[8]</a:t>
          </a:r>
          <a:endParaRPr lang="zh-CN" altLang="en-US" sz="1300" kern="1200" dirty="0"/>
        </a:p>
      </dsp:txBody>
      <dsp:txXfrm>
        <a:off x="2627050" y="175988"/>
        <a:ext cx="841898" cy="841898"/>
      </dsp:txXfrm>
    </dsp:sp>
    <dsp:sp modelId="{EA166E21-4DFA-A248-B115-348B90975E19}">
      <dsp:nvSpPr>
        <dsp:cNvPr id="0" name=""/>
        <dsp:cNvSpPr/>
      </dsp:nvSpPr>
      <dsp:spPr>
        <a:xfrm rot="1800000">
          <a:off x="3656441" y="838976"/>
          <a:ext cx="317562" cy="401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3662823" y="895526"/>
        <a:ext cx="222293" cy="241101"/>
      </dsp:txXfrm>
    </dsp:sp>
    <dsp:sp modelId="{E78CA274-24B9-844C-BB0C-E0505BA84E32}">
      <dsp:nvSpPr>
        <dsp:cNvPr id="0" name=""/>
        <dsp:cNvSpPr/>
      </dsp:nvSpPr>
      <dsp:spPr>
        <a:xfrm>
          <a:off x="4002699" y="896525"/>
          <a:ext cx="1190624" cy="1190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feed forward to predict action</a:t>
          </a:r>
          <a:endParaRPr lang="zh-CN" altLang="en-US" sz="1300" kern="1200" dirty="0"/>
        </a:p>
      </dsp:txBody>
      <dsp:txXfrm>
        <a:off x="4177062" y="1070888"/>
        <a:ext cx="841898" cy="841898"/>
      </dsp:txXfrm>
    </dsp:sp>
    <dsp:sp modelId="{27DC964E-9260-0A46-A182-18529888F84B}">
      <dsp:nvSpPr>
        <dsp:cNvPr id="0" name=""/>
        <dsp:cNvSpPr/>
      </dsp:nvSpPr>
      <dsp:spPr>
        <a:xfrm rot="5400000">
          <a:off x="4439230" y="2176832"/>
          <a:ext cx="317562" cy="401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4486865" y="2209565"/>
        <a:ext cx="222293" cy="241101"/>
      </dsp:txXfrm>
    </dsp:sp>
    <dsp:sp modelId="{BE5D25B7-B142-3146-8ABC-CFBC32CC0443}">
      <dsp:nvSpPr>
        <dsp:cNvPr id="0" name=""/>
        <dsp:cNvSpPr/>
      </dsp:nvSpPr>
      <dsp:spPr>
        <a:xfrm>
          <a:off x="4002699" y="2686326"/>
          <a:ext cx="1190624" cy="1190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get reward and next state_[8]</a:t>
          </a:r>
          <a:endParaRPr lang="zh-CN" altLang="en-US" sz="1300" kern="1200" dirty="0"/>
        </a:p>
      </dsp:txBody>
      <dsp:txXfrm>
        <a:off x="4177062" y="2860689"/>
        <a:ext cx="841898" cy="841898"/>
      </dsp:txXfrm>
    </dsp:sp>
    <dsp:sp modelId="{B9D8054B-A522-2141-8683-03456C268E2F}">
      <dsp:nvSpPr>
        <dsp:cNvPr id="0" name=""/>
        <dsp:cNvSpPr/>
      </dsp:nvSpPr>
      <dsp:spPr>
        <a:xfrm rot="9000000">
          <a:off x="3672008" y="3523676"/>
          <a:ext cx="317562" cy="401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10800000">
        <a:off x="3760895" y="3580226"/>
        <a:ext cx="222293" cy="241101"/>
      </dsp:txXfrm>
    </dsp:sp>
    <dsp:sp modelId="{99D7B53F-685B-3B41-AA01-C59762F2DA33}">
      <dsp:nvSpPr>
        <dsp:cNvPr id="0" name=""/>
        <dsp:cNvSpPr/>
      </dsp:nvSpPr>
      <dsp:spPr>
        <a:xfrm>
          <a:off x="2452687" y="3581226"/>
          <a:ext cx="1190624" cy="1190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saving transition: state, action, reward</a:t>
          </a:r>
          <a:endParaRPr lang="zh-CN" altLang="en-US" sz="1300" kern="1200" dirty="0"/>
        </a:p>
      </dsp:txBody>
      <dsp:txXfrm>
        <a:off x="2627050" y="3755589"/>
        <a:ext cx="841898" cy="841898"/>
      </dsp:txXfrm>
    </dsp:sp>
    <dsp:sp modelId="{FF536B6D-16ED-DE49-8C63-3425668629D4}">
      <dsp:nvSpPr>
        <dsp:cNvPr id="0" name=""/>
        <dsp:cNvSpPr/>
      </dsp:nvSpPr>
      <dsp:spPr>
        <a:xfrm rot="12600000">
          <a:off x="2121995" y="3532664"/>
          <a:ext cx="317562" cy="401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10800000">
        <a:off x="2210882" y="3636848"/>
        <a:ext cx="222293" cy="241101"/>
      </dsp:txXfrm>
    </dsp:sp>
    <dsp:sp modelId="{409A12EE-7074-EB41-A7A1-694FF06AEAAB}">
      <dsp:nvSpPr>
        <dsp:cNvPr id="0" name=""/>
        <dsp:cNvSpPr/>
      </dsp:nvSpPr>
      <dsp:spPr>
        <a:xfrm>
          <a:off x="902675" y="2686326"/>
          <a:ext cx="1190624" cy="1190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repeat until 'done'</a:t>
          </a:r>
          <a:endParaRPr lang="zh-CN" altLang="en-US" sz="1300" kern="1200" dirty="0"/>
        </a:p>
      </dsp:txBody>
      <dsp:txXfrm>
        <a:off x="1077038" y="2860689"/>
        <a:ext cx="841898" cy="841898"/>
      </dsp:txXfrm>
    </dsp:sp>
    <dsp:sp modelId="{C171B4D8-6E37-D449-BD65-CD09AB9A82E5}">
      <dsp:nvSpPr>
        <dsp:cNvPr id="0" name=""/>
        <dsp:cNvSpPr/>
      </dsp:nvSpPr>
      <dsp:spPr>
        <a:xfrm rot="16200000">
          <a:off x="1339206" y="2194808"/>
          <a:ext cx="317562" cy="401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386841" y="2322810"/>
        <a:ext cx="222293" cy="241101"/>
      </dsp:txXfrm>
    </dsp:sp>
    <dsp:sp modelId="{2E517C98-9D86-0245-8861-F2C4B57545FD}">
      <dsp:nvSpPr>
        <dsp:cNvPr id="0" name=""/>
        <dsp:cNvSpPr/>
      </dsp:nvSpPr>
      <dsp:spPr>
        <a:xfrm>
          <a:off x="902675" y="896525"/>
          <a:ext cx="1190624" cy="1190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if 'done', train DNN to learn from stored transitions</a:t>
          </a:r>
          <a:endParaRPr lang="zh-CN" altLang="en-US" sz="1300" kern="1200" dirty="0"/>
        </a:p>
      </dsp:txBody>
      <dsp:txXfrm>
        <a:off x="1077038" y="1070888"/>
        <a:ext cx="841898" cy="841898"/>
      </dsp:txXfrm>
    </dsp:sp>
    <dsp:sp modelId="{98E914E0-0DE3-424F-B56D-084C07026796}">
      <dsp:nvSpPr>
        <dsp:cNvPr id="0" name=""/>
        <dsp:cNvSpPr/>
      </dsp:nvSpPr>
      <dsp:spPr>
        <a:xfrm rot="19800000">
          <a:off x="2106428" y="847964"/>
          <a:ext cx="317562" cy="401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112810" y="952148"/>
        <a:ext cx="222293" cy="241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F1EE8-90F9-F44D-B7A3-B1A000F6FFBB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BDE7-43A3-DB44-BCE3-C9DD99C60A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2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Arial"/>
                <a:cs typeface="Arial"/>
              </a:rPr>
              <a:t>Introduction :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Arial"/>
                <a:cs typeface="Arial"/>
              </a:rPr>
              <a:t>* background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Arial"/>
                <a:cs typeface="Arial"/>
              </a:rPr>
              <a:t>* motivation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Arial"/>
                <a:cs typeface="Arial"/>
              </a:rPr>
              <a:t>* innovation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100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39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54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9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47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1.Why value-based always converge to global optima?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	* because it use max method, very aggressive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2.Why slow, inefficient?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	* when you use argmax/max, you are very aggressive, so, you next step absolutely lead you to better result, you learn quickly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	* while in PG, you move smoothly and take a small step every time. 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2025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61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	* RL – defines the objective</a:t>
            </a:r>
          </a:p>
          <a:p>
            <a:pPr>
              <a:spcBef>
                <a:spcPct val="0"/>
              </a:spcBef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	* DL – gives the mechanism</a:t>
            </a:r>
          </a:p>
          <a:p>
            <a:r>
              <a:rPr kumimoji="1" lang="en-US" altLang="zh-CN" dirty="0"/>
              <a:t>	* DRL – general intelligence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6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original </a:t>
            </a:r>
            <a:r>
              <a:rPr kumimoji="1" lang="en-US" altLang="zh-CN" dirty="0" err="1"/>
              <a:t>env</a:t>
            </a:r>
            <a:r>
              <a:rPr kumimoji="1" lang="en-US" altLang="zh-CN" dirty="0"/>
              <a:t> is from </a:t>
            </a:r>
            <a:r>
              <a:rPr kumimoji="1" lang="en-US" altLang="zh-CN" dirty="0" err="1"/>
              <a:t>OpenAI</a:t>
            </a:r>
            <a:r>
              <a:rPr kumimoji="1" lang="en-US" altLang="zh-CN" dirty="0"/>
              <a:t> gym</a:t>
            </a:r>
          </a:p>
          <a:p>
            <a:r>
              <a:rPr kumimoji="1" lang="en-US" altLang="zh-CN" dirty="0"/>
              <a:t>	* so, our project is not only python coding and RL algorithm understanding, it also involves understanding gym and Box2D, </a:t>
            </a:r>
          </a:p>
          <a:p>
            <a:r>
              <a:rPr kumimoji="1" lang="en-US" altLang="zh-CN" dirty="0"/>
              <a:t>	* which is an 2D physical game engine</a:t>
            </a:r>
          </a:p>
          <a:p>
            <a:r>
              <a:rPr kumimoji="1" lang="en-US" altLang="zh-CN" dirty="0"/>
              <a:t>The decoration is not easy to code, </a:t>
            </a:r>
          </a:p>
          <a:p>
            <a:r>
              <a:rPr kumimoji="1" lang="en-US" altLang="zh-CN" dirty="0"/>
              <a:t>	* we put on stars, earth -&gt; let it to be more realistic</a:t>
            </a:r>
          </a:p>
          <a:p>
            <a:r>
              <a:rPr kumimoji="1" lang="en-US" altLang="zh-CN" dirty="0"/>
              <a:t>	* we changed the rocket ship, which has () legs, even more difficult to land</a:t>
            </a:r>
          </a:p>
          <a:p>
            <a:r>
              <a:rPr kumimoji="1" lang="en-US" altLang="zh-CN" dirty="0"/>
              <a:t>	* change the shape of the flag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9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original </a:t>
            </a:r>
            <a:r>
              <a:rPr kumimoji="1" lang="en-US" altLang="zh-CN" dirty="0" err="1"/>
              <a:t>env</a:t>
            </a:r>
            <a:r>
              <a:rPr kumimoji="1" lang="en-US" altLang="zh-CN" dirty="0"/>
              <a:t> is from </a:t>
            </a:r>
            <a:r>
              <a:rPr kumimoji="1" lang="en-US" altLang="zh-CN" dirty="0" err="1"/>
              <a:t>OpenAI</a:t>
            </a:r>
            <a:r>
              <a:rPr kumimoji="1" lang="en-US" altLang="zh-CN" dirty="0"/>
              <a:t> gym</a:t>
            </a:r>
          </a:p>
          <a:p>
            <a:r>
              <a:rPr kumimoji="1" lang="en-US" altLang="zh-CN" dirty="0"/>
              <a:t>	* so, our project is not only python coding and RL algorithm understanding, it also involves understanding gym and Box2D, </a:t>
            </a:r>
          </a:p>
          <a:p>
            <a:r>
              <a:rPr kumimoji="1" lang="en-US" altLang="zh-CN" dirty="0"/>
              <a:t>	* which is an 2D physical game engine</a:t>
            </a:r>
          </a:p>
          <a:p>
            <a:r>
              <a:rPr kumimoji="1" lang="en-US" altLang="zh-CN" dirty="0"/>
              <a:t>The decoration is not easy to code, </a:t>
            </a:r>
          </a:p>
          <a:p>
            <a:r>
              <a:rPr kumimoji="1" lang="en-US" altLang="zh-CN" dirty="0"/>
              <a:t>	* we put on stars, earth -&gt; let it to be more realistic</a:t>
            </a:r>
          </a:p>
          <a:p>
            <a:r>
              <a:rPr kumimoji="1" lang="en-US" altLang="zh-CN" dirty="0"/>
              <a:t>	* we changed the rocket ship, which has () legs, even more difficult to land</a:t>
            </a:r>
          </a:p>
          <a:p>
            <a:r>
              <a:rPr kumimoji="1" lang="en-US" altLang="zh-CN" dirty="0"/>
              <a:t>	* change the shape of the flag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67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48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dirty="0"/>
              <a:t>Why better convergence properties?</a:t>
            </a:r>
          </a:p>
          <a:p>
            <a:pPr marL="685800" lvl="1" indent="-228600">
              <a:buAutoNum type="arabicPeriod"/>
            </a:pPr>
            <a:r>
              <a:rPr kumimoji="1" lang="en-US" altLang="zh-CN" dirty="0"/>
              <a:t>* if you do value-function in a wrong way, it will chatter/oscillate;</a:t>
            </a:r>
          </a:p>
          <a:p>
            <a:pPr marL="685800" lvl="1" indent="-228600">
              <a:buAutoNum type="arabicPeriod"/>
            </a:pPr>
            <a:r>
              <a:rPr kumimoji="1" lang="en-US" altLang="zh-CN" dirty="0"/>
              <a:t>* stick to policy gradient, incrementally improve your policy little by little, it always converge. Guaranteed to converge at least at local optima</a:t>
            </a:r>
          </a:p>
          <a:p>
            <a:pPr marL="228600" indent="-228600">
              <a:buAutoNum type="arabicPeriod"/>
            </a:pP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en-US" altLang="zh-CN" dirty="0"/>
              <a:t>Why in high-dimensional difficult? --- this probably the no.1 reason to use Policy Gradient</a:t>
            </a:r>
          </a:p>
          <a:p>
            <a:pPr marL="1143000" lvl="2" indent="-228600">
              <a:buAutoNum type="arabicPeriod"/>
            </a:pPr>
            <a:r>
              <a:rPr kumimoji="1" lang="en-US" altLang="zh-CN" dirty="0"/>
              <a:t>* hard to compute value function and find max in high-D</a:t>
            </a:r>
          </a:p>
          <a:p>
            <a:pPr marL="1143000" lvl="2" indent="-228600">
              <a:buAutoNum type="arabicPeriod"/>
            </a:pPr>
            <a:r>
              <a:rPr kumimoji="1" lang="en-US" altLang="zh-CN" dirty="0"/>
              <a:t>* you have to figure out how to compute the maxima of Q-function, maximize Q over a. so, you choose to pick the a which lead to maximal Q; but what is you have a trillion actions to pick (or, in a continuous space), which is prohibitively expensive.</a:t>
            </a:r>
          </a:p>
          <a:p>
            <a:pPr marL="1143000" lvl="2" indent="-228600">
              <a:buAutoNum type="arabicPeriod"/>
            </a:pPr>
            <a:r>
              <a:rPr kumimoji="1" lang="zh-CN" altLang="en-US" dirty="0"/>
              <a:t>接上句，</a:t>
            </a:r>
            <a:r>
              <a:rPr kumimoji="1" lang="en-US" altLang="zh-CN" dirty="0"/>
              <a:t>while if you use PG, you can understand and improve your policy step by step, and finally you achieve the optimal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stochastic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policy?</a:t>
            </a:r>
          </a:p>
          <a:p>
            <a:r>
              <a:rPr kumimoji="1" lang="en-US" altLang="zh-CN" dirty="0"/>
              <a:t>	* deterministic policy can be easily exploited</a:t>
            </a:r>
          </a:p>
          <a:p>
            <a:r>
              <a:rPr kumimoji="1" lang="en-US" altLang="zh-CN" dirty="0"/>
              <a:t>	* in the case of state aliasing where we don’t have access to the full MDP, </a:t>
            </a:r>
          </a:p>
          <a:p>
            <a:r>
              <a:rPr kumimoji="1" lang="en-US" altLang="zh-CN" dirty="0"/>
              <a:t>	  stochastic policy works better than deterministic</a:t>
            </a:r>
          </a:p>
          <a:p>
            <a:r>
              <a:rPr kumimoji="1" lang="en-US" altLang="zh-CN" dirty="0"/>
              <a:t>	</a:t>
            </a:r>
          </a:p>
          <a:p>
            <a:r>
              <a:rPr kumimoji="1" lang="en-US" altLang="zh-CN" dirty="0"/>
              <a:t>4. some examples:</a:t>
            </a:r>
          </a:p>
          <a:p>
            <a:r>
              <a:rPr kumimoji="1" lang="en-US" altLang="zh-CN" dirty="0"/>
              <a:t>	*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70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dirty="0"/>
              <a:t>Why better convergence properties?</a:t>
            </a:r>
          </a:p>
          <a:p>
            <a:pPr marL="685800" lvl="1" indent="-228600">
              <a:buAutoNum type="arabicPeriod"/>
            </a:pPr>
            <a:r>
              <a:rPr kumimoji="1" lang="en-US" altLang="zh-CN" dirty="0"/>
              <a:t>* if you do value-function in a wrong way, it will chatter/oscillate;</a:t>
            </a:r>
          </a:p>
          <a:p>
            <a:pPr marL="685800" lvl="1" indent="-228600">
              <a:buAutoNum type="arabicPeriod"/>
            </a:pPr>
            <a:r>
              <a:rPr kumimoji="1" lang="en-US" altLang="zh-CN" dirty="0"/>
              <a:t>* stick to policy gradient, incrementally improve your policy little by little, it always converge. Guaranteed to converge at least at local optima</a:t>
            </a:r>
          </a:p>
          <a:p>
            <a:pPr marL="228600" indent="-228600">
              <a:buAutoNum type="arabicPeriod"/>
            </a:pP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en-US" altLang="zh-CN" dirty="0"/>
              <a:t>Why in high-dimensional difficult? --- this probably the no.1 reason to use Policy Gradient</a:t>
            </a:r>
          </a:p>
          <a:p>
            <a:pPr marL="1143000" lvl="2" indent="-228600">
              <a:buAutoNum type="arabicPeriod"/>
            </a:pPr>
            <a:r>
              <a:rPr kumimoji="1" lang="en-US" altLang="zh-CN" dirty="0"/>
              <a:t>* hard to compute value function and find max in high-D</a:t>
            </a:r>
          </a:p>
          <a:p>
            <a:pPr marL="1143000" lvl="2" indent="-228600">
              <a:buAutoNum type="arabicPeriod"/>
            </a:pPr>
            <a:r>
              <a:rPr kumimoji="1" lang="en-US" altLang="zh-CN" dirty="0"/>
              <a:t>* you have to figure out how to compute the maxima of Q-function, maximize Q over a. so, you choose to pick the a which lead to maximal Q; but what is you have a trillion actions to pick (or, in a continuous space), which is prohibitively expensive.</a:t>
            </a:r>
          </a:p>
          <a:p>
            <a:pPr marL="1143000" lvl="2" indent="-228600">
              <a:buAutoNum type="arabicPeriod"/>
            </a:pPr>
            <a:r>
              <a:rPr kumimoji="1" lang="zh-CN" altLang="en-US" dirty="0"/>
              <a:t>接上句，</a:t>
            </a:r>
            <a:r>
              <a:rPr kumimoji="1" lang="en-US" altLang="zh-CN" dirty="0"/>
              <a:t>while if you use PG, you can understand and improve your policy step by step, and finally you achieve the optimal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stochastic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policy?</a:t>
            </a:r>
          </a:p>
          <a:p>
            <a:r>
              <a:rPr kumimoji="1" lang="en-US" altLang="zh-CN" dirty="0"/>
              <a:t>	* deterministic policy can be easily exploited</a:t>
            </a:r>
          </a:p>
          <a:p>
            <a:r>
              <a:rPr kumimoji="1" lang="en-US" altLang="zh-CN" dirty="0"/>
              <a:t>	* in the case of state aliasing where we don’t have access to the full MDP, </a:t>
            </a:r>
          </a:p>
          <a:p>
            <a:r>
              <a:rPr kumimoji="1" lang="en-US" altLang="zh-CN" dirty="0"/>
              <a:t>	  stochastic policy works better than deterministic</a:t>
            </a:r>
          </a:p>
          <a:p>
            <a:r>
              <a:rPr kumimoji="1" lang="en-US" altLang="zh-CN" dirty="0"/>
              <a:t>	</a:t>
            </a:r>
          </a:p>
          <a:p>
            <a:r>
              <a:rPr kumimoji="1" lang="en-US" altLang="zh-CN" dirty="0"/>
              <a:t>4. some examples:</a:t>
            </a:r>
          </a:p>
          <a:p>
            <a:r>
              <a:rPr kumimoji="1" lang="en-US" altLang="zh-CN" dirty="0"/>
              <a:t>	*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02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dirty="0"/>
              <a:t>Why better convergence properties?</a:t>
            </a:r>
          </a:p>
          <a:p>
            <a:pPr marL="685800" lvl="1" indent="-228600">
              <a:buAutoNum type="arabicPeriod"/>
            </a:pPr>
            <a:r>
              <a:rPr kumimoji="1" lang="en-US" altLang="zh-CN" dirty="0"/>
              <a:t>* if you do value-function in a wrong way, it will chatter/oscillate;</a:t>
            </a:r>
          </a:p>
          <a:p>
            <a:pPr marL="685800" lvl="1" indent="-228600">
              <a:buAutoNum type="arabicPeriod"/>
            </a:pPr>
            <a:r>
              <a:rPr kumimoji="1" lang="en-US" altLang="zh-CN" dirty="0"/>
              <a:t>* stick to policy gradient, incrementally improve your policy little by little, it always converge. Guaranteed to converge at least at local optima</a:t>
            </a:r>
          </a:p>
          <a:p>
            <a:pPr marL="228600" indent="-228600">
              <a:buAutoNum type="arabicPeriod"/>
            </a:pP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en-US" altLang="zh-CN" dirty="0"/>
              <a:t>Why in high-dimensional difficult? --- this probably the no.1 reason to use Policy Gradient</a:t>
            </a:r>
          </a:p>
          <a:p>
            <a:pPr marL="1143000" lvl="2" indent="-228600">
              <a:buAutoNum type="arabicPeriod"/>
            </a:pPr>
            <a:r>
              <a:rPr kumimoji="1" lang="en-US" altLang="zh-CN" dirty="0"/>
              <a:t>* hard to compute value function and find max in high-D</a:t>
            </a:r>
          </a:p>
          <a:p>
            <a:pPr marL="1143000" lvl="2" indent="-228600">
              <a:buAutoNum type="arabicPeriod"/>
            </a:pPr>
            <a:r>
              <a:rPr kumimoji="1" lang="en-US" altLang="zh-CN" dirty="0"/>
              <a:t>* you have to figure out how to compute the maxima of Q-function, maximize Q over a. so, you choose to pick the a which lead to maximal Q; but what is you have a trillion actions to pick (or, in a continuous space), which is prohibitively expensive.</a:t>
            </a:r>
          </a:p>
          <a:p>
            <a:pPr marL="1143000" lvl="2" indent="-228600">
              <a:buAutoNum type="arabicPeriod"/>
            </a:pPr>
            <a:r>
              <a:rPr kumimoji="1" lang="zh-CN" altLang="en-US" dirty="0"/>
              <a:t>接上句，</a:t>
            </a:r>
            <a:r>
              <a:rPr kumimoji="1" lang="en-US" altLang="zh-CN" dirty="0"/>
              <a:t>while if you use PG, you can understand and improve your policy step by step, and finally you achieve the optimal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stochastic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policy?</a:t>
            </a:r>
          </a:p>
          <a:p>
            <a:r>
              <a:rPr kumimoji="1" lang="en-US" altLang="zh-CN" dirty="0"/>
              <a:t>	* deterministic policy can be easily exploited</a:t>
            </a:r>
          </a:p>
          <a:p>
            <a:r>
              <a:rPr kumimoji="1" lang="en-US" altLang="zh-CN" dirty="0"/>
              <a:t>	* in the case of state aliasing where we don’t have access to the full MDP, </a:t>
            </a:r>
          </a:p>
          <a:p>
            <a:r>
              <a:rPr kumimoji="1" lang="en-US" altLang="zh-CN" dirty="0"/>
              <a:t>	  stochastic policy works better than deterministic</a:t>
            </a:r>
          </a:p>
          <a:p>
            <a:r>
              <a:rPr kumimoji="1" lang="en-US" altLang="zh-CN" dirty="0"/>
              <a:t>	</a:t>
            </a:r>
          </a:p>
          <a:p>
            <a:r>
              <a:rPr kumimoji="1" lang="en-US" altLang="zh-CN" dirty="0"/>
              <a:t>4. some examples:</a:t>
            </a:r>
          </a:p>
          <a:p>
            <a:r>
              <a:rPr kumimoji="1" lang="en-US" altLang="zh-CN" dirty="0"/>
              <a:t>	*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40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zh-CN" dirty="0">
                    <a:solidFill>
                      <a:srgbClr val="323232"/>
                    </a:solidFill>
                    <a:latin typeface="Arial"/>
                    <a:cs typeface="Arial"/>
                  </a:rPr>
                  <a:t># Question: how to we measure the quality of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228600" indent="-228600">
                  <a:buAutoNum type="arabicPeriod"/>
                </a:pPr>
                <a:endParaRPr kumimoji="1" lang="en-US" altLang="zh-CN" dirty="0"/>
              </a:p>
              <a:p>
                <a:pPr marL="228600" indent="-228600">
                  <a:buAutoNum type="arabicPeriod"/>
                </a:pPr>
                <a:r>
                  <a:rPr kumimoji="1" lang="en-US" altLang="zh-CN" dirty="0"/>
                  <a:t>in episodic </a:t>
                </a:r>
                <a:r>
                  <a:rPr kumimoji="1" lang="en-US" altLang="zh-CN" dirty="0" err="1"/>
                  <a:t>env</a:t>
                </a:r>
                <a:r>
                  <a:rPr kumimoji="1" lang="en-US" altLang="zh-CN" dirty="0"/>
                  <a:t>, we can use the start value</a:t>
                </a:r>
              </a:p>
              <a:p>
                <a:pPr marL="228600" indent="-228600">
                  <a:buAutoNum type="arabicPeriod"/>
                </a:pPr>
                <a:endParaRPr kumimoji="1" lang="en-US" altLang="zh-CN" dirty="0"/>
              </a:p>
              <a:p>
                <a:pPr marL="228600" indent="-228600">
                  <a:buAutoNum type="arabicPeriod"/>
                </a:pPr>
                <a:r>
                  <a:rPr kumimoji="1" lang="en-US" altLang="zh-CN" dirty="0"/>
                  <a:t>In continuous </a:t>
                </a:r>
                <a:r>
                  <a:rPr kumimoji="1" lang="en-US" altLang="zh-CN" dirty="0" err="1"/>
                  <a:t>env</a:t>
                </a:r>
                <a:r>
                  <a:rPr kumimoji="1" lang="en-US" altLang="zh-CN" dirty="0"/>
                  <a:t>, we can use the average value</a:t>
                </a:r>
              </a:p>
              <a:p>
                <a:pPr marL="228600" indent="-228600">
                  <a:buAutoNum type="arabicPeriod"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zh-CN" dirty="0">
                    <a:solidFill>
                      <a:srgbClr val="323232"/>
                    </a:solidFill>
                    <a:latin typeface="Arial"/>
                    <a:cs typeface="Arial"/>
                  </a:rPr>
                  <a:t># Question: how to we measure the quality of a policy </a:t>
                </a:r>
                <a:r>
                  <a:rPr lang="en-US" altLang="zh-CN" i="0">
                    <a:solidFill>
                      <a:srgbClr val="323232"/>
                    </a:solidFill>
                    <a:latin typeface="Cambria Math" panose="02040503050406030204" pitchFamily="18" charset="0"/>
                    <a:cs typeface="Arial"/>
                  </a:rPr>
                  <a:t>π_θ</a:t>
                </a:r>
                <a:endParaRPr kumimoji="1" lang="en-US" altLang="zh-CN" dirty="0"/>
              </a:p>
              <a:p>
                <a:pPr marL="228600" indent="-228600">
                  <a:buAutoNum type="arabicPeriod"/>
                </a:pPr>
                <a:endParaRPr kumimoji="1" lang="en-US" altLang="zh-CN" dirty="0"/>
              </a:p>
              <a:p>
                <a:pPr marL="228600" indent="-228600">
                  <a:buAutoNum type="arabicPeriod"/>
                </a:pPr>
                <a:r>
                  <a:rPr kumimoji="1" lang="en-US" altLang="zh-CN" dirty="0"/>
                  <a:t>in episodic </a:t>
                </a:r>
                <a:r>
                  <a:rPr kumimoji="1" lang="en-US" altLang="zh-CN" dirty="0" err="1"/>
                  <a:t>env</a:t>
                </a:r>
                <a:r>
                  <a:rPr kumimoji="1" lang="en-US" altLang="zh-CN" dirty="0"/>
                  <a:t>, we can use the start value</a:t>
                </a:r>
              </a:p>
              <a:p>
                <a:pPr marL="228600" indent="-228600">
                  <a:buAutoNum type="arabicPeriod"/>
                </a:pPr>
                <a:endParaRPr kumimoji="1" lang="en-US" altLang="zh-CN" dirty="0"/>
              </a:p>
              <a:p>
                <a:pPr marL="228600" indent="-228600">
                  <a:buAutoNum type="arabicPeriod"/>
                </a:pPr>
                <a:r>
                  <a:rPr kumimoji="1" lang="en-US" altLang="zh-CN" dirty="0"/>
                  <a:t>In continuous </a:t>
                </a:r>
                <a:r>
                  <a:rPr kumimoji="1" lang="en-US" altLang="zh-CN" dirty="0" err="1"/>
                  <a:t>env</a:t>
                </a:r>
                <a:r>
                  <a:rPr kumimoji="1" lang="en-US" altLang="zh-CN" dirty="0"/>
                  <a:t>, we can use the average value</a:t>
                </a:r>
              </a:p>
              <a:p>
                <a:pPr marL="228600" indent="-228600">
                  <a:buAutoNum type="arabicPeriod"/>
                </a:pPr>
                <a:endParaRPr kumimoji="1"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BDE7-43A3-DB44-BCE3-C9DD99C60A1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636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2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V3I30vjILu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BvHGeOcKTA" TargetMode="External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wkSplrTDlE" TargetMode="External"/><Relationship Id="rId5" Type="http://schemas.openxmlformats.org/officeDocument/2006/relationships/hyperlink" Target="https://www.youtube.com/watch?v=zdgyTt9MjV8" TargetMode="External"/><Relationship Id="rId4" Type="http://schemas.openxmlformats.org/officeDocument/2006/relationships/hyperlink" Target="https://www.youtube.com/watch?v=PIIETocvyXo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Mars Orbiter Landing using RL</a:t>
            </a:r>
            <a:br>
              <a:rPr kumimoji="0" lang="en-US" sz="44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lang="en-US" sz="275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Group #27</a:t>
            </a: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7349" y="3390899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Wenjun, Ishan, </a:t>
            </a:r>
            <a:r>
              <a:rPr kumimoji="0" lang="en-US" sz="2400" i="1" u="none" strike="noStrike" kern="1200" cap="none" spc="0" normalizeH="0" baseline="0" noProof="0" dirty="0" err="1">
                <a:effectLst/>
                <a:uLnTx/>
                <a:uFillTx/>
                <a:latin typeface="Times New Roman"/>
                <a:ea typeface="+mn-ea"/>
                <a:cs typeface="Times New Roman"/>
              </a:rPr>
              <a:t>Tamoghna</a:t>
            </a:r>
            <a:endParaRPr kumimoji="0" lang="en-US" sz="2400" i="1" u="none" strike="noStrike" kern="1200" cap="none" spc="0" normalizeH="0" baseline="0" noProof="0" dirty="0"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AFC5B04-1B92-034B-B41C-5C0356F5A78C}"/>
              </a:ext>
            </a:extLst>
          </p:cNvPr>
          <p:cNvSpPr txBox="1">
            <a:spLocks/>
          </p:cNvSpPr>
          <p:nvPr/>
        </p:nvSpPr>
        <p:spPr>
          <a:xfrm>
            <a:off x="14701" y="4296335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i="1" dirty="0">
                <a:solidFill>
                  <a:schemeClr val="tx2"/>
                </a:solidFill>
                <a:latin typeface="Times New Roman"/>
                <a:cs typeface="Times New Roman"/>
              </a:rPr>
              <a:t>May. 01, 2019</a:t>
            </a:r>
            <a:endParaRPr kumimoji="0" lang="en-US" sz="2400" i="1" u="none" strike="noStrike" kern="1200" cap="none" spc="0" normalizeH="0" baseline="0" noProof="0" dirty="0">
              <a:solidFill>
                <a:schemeClr val="tx2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66E5B-53F1-4D18-8812-5AEDF81F45D0}"/>
                  </a:ext>
                </a:extLst>
              </p:cNvPr>
              <p:cNvSpPr txBox="1"/>
              <p:nvPr/>
            </p:nvSpPr>
            <p:spPr>
              <a:xfrm>
                <a:off x="865093" y="313765"/>
                <a:ext cx="7785847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Q-Value Function are now replaced by Q-Networks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Using Bellman Equation minimize MSE loss through </a:t>
                </a:r>
              </a:p>
              <a:p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      SGD:</a:t>
                </a:r>
              </a:p>
              <a:p>
                <a:endParaRPr lang="en-IN" dirty="0"/>
              </a:p>
              <a:p>
                <a:r>
                  <a:rPr lang="en-IN" dirty="0"/>
                  <a:t>                                             </a:t>
                </a:r>
                <a:r>
                  <a:rPr lang="en-IN" dirty="0">
                    <a:sym typeface="Wingdings" panose="05000000000000000000" pitchFamily="2" charset="2"/>
                  </a:rPr>
                  <a:t>  Target</a:t>
                </a:r>
              </a:p>
              <a:p>
                <a:endParaRPr lang="en-IN" dirty="0">
                  <a:sym typeface="Wingdings" panose="05000000000000000000" pitchFamily="2" charset="2"/>
                </a:endParaRPr>
              </a:p>
              <a:p>
                <a:r>
                  <a:rPr lang="en-IN" dirty="0">
                    <a:sym typeface="Wingdings" panose="05000000000000000000" pitchFamily="2" charset="2"/>
                  </a:rPr>
                  <a:t>                                 Predicted</a:t>
                </a:r>
              </a:p>
              <a:p>
                <a:endParaRPr lang="en-IN" dirty="0">
                  <a:sym typeface="Wingdings" panose="05000000000000000000" pitchFamily="2" charset="2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Loss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𝑇𝑎𝑟𝑔𝑒𝑡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𝑃𝑟𝑒𝑑𝑖𝑐𝑡𝑒𝑑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)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Q* converges with Table-look up,  but is not Practical for Real-World Large State/Action Space Models.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Q* diverges when Neural Networks (Naïve Q- Learning ) are used due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Correlation Between Samples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>
                        <a:lumMod val="50000"/>
                      </a:schemeClr>
                    </a:solidFill>
                  </a:rPr>
                  <a:t>Non-Stationary Targets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r>
                  <a:rPr lang="en-IN" dirty="0"/>
                  <a:t>                              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66E5B-53F1-4D18-8812-5AEDF81F4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93" y="313765"/>
                <a:ext cx="7785847" cy="6186309"/>
              </a:xfrm>
              <a:prstGeom prst="rect">
                <a:avLst/>
              </a:prstGeom>
              <a:blipFill>
                <a:blip r:embed="rId2"/>
                <a:stretch>
                  <a:fillRect l="-548" t="-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5E4F13-F026-4290-96A2-1ECFB53F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70" y="248386"/>
            <a:ext cx="2662517" cy="2414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82BB4-31C4-43B6-AE3B-7EF88036E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392" y="1694049"/>
            <a:ext cx="1980080" cy="488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3AEEC-41E9-44D3-A78E-5783DFFB0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92" y="2227325"/>
            <a:ext cx="1062318" cy="400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D4318-5261-45D6-BB0D-9AAB62F10268}"/>
              </a:ext>
            </a:extLst>
          </p:cNvPr>
          <p:cNvSpPr txBox="1"/>
          <p:nvPr/>
        </p:nvSpPr>
        <p:spPr>
          <a:xfrm>
            <a:off x="7225551" y="6081663"/>
            <a:ext cx="178397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597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6CE73C-200D-477F-950E-D5413214CBBA}"/>
                  </a:ext>
                </a:extLst>
              </p:cNvPr>
              <p:cNvSpPr txBox="1"/>
              <p:nvPr/>
            </p:nvSpPr>
            <p:spPr>
              <a:xfrm>
                <a:off x="748553" y="295835"/>
                <a:ext cx="805927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Deep Q-Learning</a:t>
                </a:r>
              </a:p>
              <a:p>
                <a:endParaRPr lang="en-IN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DQN Solves the previous Instability issues by: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Experience Replay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Fixed Q-Targets    </a:t>
                </a:r>
              </a:p>
              <a:p>
                <a:pPr lvl="1"/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Experience Replay: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R</a:t>
                </a:r>
                <a:r>
                  <a:rPr lang="en-US" dirty="0" err="1">
                    <a:solidFill>
                      <a:schemeClr val="bg2">
                        <a:lumMod val="10000"/>
                      </a:schemeClr>
                    </a:solidFill>
                  </a:rPr>
                  <a:t>emove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correlations by building data-set from agent’s own experience instead of most recent action</a:t>
                </a:r>
              </a:p>
              <a:p>
                <a:pPr lvl="1"/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Fixed Q-Targets: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parameter is held constant to maintain stationarity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6CE73C-200D-477F-950E-D5413214C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3" y="295835"/>
                <a:ext cx="8059271" cy="5262979"/>
              </a:xfrm>
              <a:prstGeom prst="rect">
                <a:avLst/>
              </a:prstGeom>
              <a:blipFill>
                <a:blip r:embed="rId2"/>
                <a:stretch>
                  <a:fillRect l="-1210" t="-9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16DD11C-F661-45A3-8829-88328369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04" y="3014552"/>
            <a:ext cx="4353049" cy="1420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154F3-248C-4B6E-B07B-1C1DDB2B5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47" y="4893966"/>
            <a:ext cx="4022495" cy="861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C87600-9BEB-4DCD-8710-027E8DA5372B}"/>
              </a:ext>
            </a:extLst>
          </p:cNvPr>
          <p:cNvSpPr/>
          <p:nvPr/>
        </p:nvSpPr>
        <p:spPr>
          <a:xfrm>
            <a:off x="7321608" y="6104075"/>
            <a:ext cx="10823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3</a:t>
            </a:r>
          </a:p>
        </p:txBody>
      </p:sp>
    </p:spTree>
    <p:extLst>
      <p:ext uri="{BB962C8B-B14F-4D97-AF65-F5344CB8AC3E}">
        <p14:creationId xmlns:p14="http://schemas.microsoft.com/office/powerpoint/2010/main" val="177406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1F22D-5AC3-4357-9753-E3B4503F7937}"/>
              </a:ext>
            </a:extLst>
          </p:cNvPr>
          <p:cNvSpPr txBox="1"/>
          <p:nvPr/>
        </p:nvSpPr>
        <p:spPr>
          <a:xfrm>
            <a:off x="721659" y="70400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DQN Algorithm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BA866-3DCF-432A-84CE-8845E9C6C050}"/>
              </a:ext>
            </a:extLst>
          </p:cNvPr>
          <p:cNvSpPr/>
          <p:nvPr/>
        </p:nvSpPr>
        <p:spPr>
          <a:xfrm>
            <a:off x="506506" y="968188"/>
            <a:ext cx="2187388" cy="81578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2769E-A954-40A8-B655-E806DF50D1BA}"/>
              </a:ext>
            </a:extLst>
          </p:cNvPr>
          <p:cNvSpPr txBox="1"/>
          <p:nvPr/>
        </p:nvSpPr>
        <p:spPr>
          <a:xfrm>
            <a:off x="874058" y="1052916"/>
            <a:ext cx="199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Init Empty 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Replay Memory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AFE9E-4406-43AD-9422-865CF936FCE1}"/>
              </a:ext>
            </a:extLst>
          </p:cNvPr>
          <p:cNvCxnSpPr/>
          <p:nvPr/>
        </p:nvCxnSpPr>
        <p:spPr>
          <a:xfrm>
            <a:off x="2693894" y="1313329"/>
            <a:ext cx="672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74AA63-6372-436C-82D9-397A57530320}"/>
              </a:ext>
            </a:extLst>
          </p:cNvPr>
          <p:cNvSpPr/>
          <p:nvPr/>
        </p:nvSpPr>
        <p:spPr>
          <a:xfrm>
            <a:off x="3366247" y="874059"/>
            <a:ext cx="1927411" cy="86957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C7762-D47D-48D7-B365-E7A50A5657BE}"/>
              </a:ext>
            </a:extLst>
          </p:cNvPr>
          <p:cNvSpPr txBox="1"/>
          <p:nvPr/>
        </p:nvSpPr>
        <p:spPr>
          <a:xfrm>
            <a:off x="3455894" y="927393"/>
            <a:ext cx="223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Init DQN with random weights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3F1E0-F887-41E9-8C50-8B4E6E6EDCDD}"/>
              </a:ext>
            </a:extLst>
          </p:cNvPr>
          <p:cNvSpPr/>
          <p:nvPr/>
        </p:nvSpPr>
        <p:spPr>
          <a:xfrm>
            <a:off x="519057" y="2375647"/>
            <a:ext cx="2277931" cy="96370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Choose Action A in State S using Є-greedy </a:t>
            </a:r>
            <a:r>
              <a:rPr lang="en-IN" dirty="0" err="1">
                <a:solidFill>
                  <a:schemeClr val="bg2">
                    <a:lumMod val="10000"/>
                  </a:schemeClr>
                </a:solidFill>
              </a:rPr>
              <a:t>Algo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515D2E-2C74-40A9-970E-2A91DB6C217A}"/>
              </a:ext>
            </a:extLst>
          </p:cNvPr>
          <p:cNvCxnSpPr>
            <a:stCxn id="11" idx="3"/>
          </p:cNvCxnSpPr>
          <p:nvPr/>
        </p:nvCxnSpPr>
        <p:spPr>
          <a:xfrm flipV="1">
            <a:off x="2796988" y="2850776"/>
            <a:ext cx="658906" cy="6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1EB11E-A11A-4468-ABD1-DFF324E1FB76}"/>
              </a:ext>
            </a:extLst>
          </p:cNvPr>
          <p:cNvSpPr/>
          <p:nvPr/>
        </p:nvSpPr>
        <p:spPr>
          <a:xfrm>
            <a:off x="3455894" y="2335306"/>
            <a:ext cx="2039471" cy="100404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Receive Reward R(S,A)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60FC80-83ED-4C86-9C6D-39AFBA22FF16}"/>
              </a:ext>
            </a:extLst>
          </p:cNvPr>
          <p:cNvCxnSpPr>
            <a:stCxn id="14" idx="3"/>
          </p:cNvCxnSpPr>
          <p:nvPr/>
        </p:nvCxnSpPr>
        <p:spPr>
          <a:xfrm>
            <a:off x="5495365" y="2837330"/>
            <a:ext cx="658906" cy="1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15DBF-3EF0-41F5-BEEE-CC0C57735C85}"/>
              </a:ext>
            </a:extLst>
          </p:cNvPr>
          <p:cNvSpPr/>
          <p:nvPr/>
        </p:nvSpPr>
        <p:spPr>
          <a:xfrm>
            <a:off x="6104965" y="2299447"/>
            <a:ext cx="1999129" cy="108921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Observe New State S’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F20F7A-8094-4246-9E31-5DEE8B8AB549}"/>
              </a:ext>
            </a:extLst>
          </p:cNvPr>
          <p:cNvCxnSpPr>
            <a:stCxn id="17" idx="3"/>
            <a:endCxn id="4" idx="2"/>
          </p:cNvCxnSpPr>
          <p:nvPr/>
        </p:nvCxnSpPr>
        <p:spPr>
          <a:xfrm flipH="1" flipV="1">
            <a:off x="1600200" y="1783976"/>
            <a:ext cx="6503894" cy="1060079"/>
          </a:xfrm>
          <a:prstGeom prst="bentConnector4">
            <a:avLst>
              <a:gd name="adj1" fmla="val -3515"/>
              <a:gd name="adj2" fmla="val 756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764E64-4AA2-4137-8E94-E33BC62B4BFB}"/>
              </a:ext>
            </a:extLst>
          </p:cNvPr>
          <p:cNvSpPr txBox="1"/>
          <p:nvPr/>
        </p:nvSpPr>
        <p:spPr>
          <a:xfrm>
            <a:off x="5871882" y="1313329"/>
            <a:ext cx="239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Add S,A,R,S’ to Replay Memory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2A5938-FDF2-4DEA-8FDA-5293D5284BC7}"/>
              </a:ext>
            </a:extLst>
          </p:cNvPr>
          <p:cNvSpPr/>
          <p:nvPr/>
        </p:nvSpPr>
        <p:spPr>
          <a:xfrm>
            <a:off x="848510" y="4159624"/>
            <a:ext cx="2277931" cy="86957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Sample Mini-Batch of</a:t>
            </a:r>
          </a:p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S,A,R,S’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7E59AA1-CB76-4EC0-A34F-7AE6F6F72EAF}"/>
              </a:ext>
            </a:extLst>
          </p:cNvPr>
          <p:cNvCxnSpPr>
            <a:stCxn id="4" idx="0"/>
            <a:endCxn id="23" idx="1"/>
          </p:cNvCxnSpPr>
          <p:nvPr/>
        </p:nvCxnSpPr>
        <p:spPr>
          <a:xfrm rot="16200000" flipH="1" flipV="1">
            <a:off x="-588757" y="2405455"/>
            <a:ext cx="3626224" cy="751690"/>
          </a:xfrm>
          <a:prstGeom prst="bentConnector4">
            <a:avLst>
              <a:gd name="adj1" fmla="val -6304"/>
              <a:gd name="adj2" fmla="val 1759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86D5E4-5BC1-43B6-B290-93F567E3E5D3}"/>
              </a:ext>
            </a:extLst>
          </p:cNvPr>
          <p:cNvCxnSpPr>
            <a:stCxn id="23" idx="3"/>
          </p:cNvCxnSpPr>
          <p:nvPr/>
        </p:nvCxnSpPr>
        <p:spPr>
          <a:xfrm>
            <a:off x="3126441" y="4594412"/>
            <a:ext cx="818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80188C-135D-4D65-8AF1-23A87D2EB57F}"/>
              </a:ext>
            </a:extLst>
          </p:cNvPr>
          <p:cNvSpPr/>
          <p:nvPr/>
        </p:nvSpPr>
        <p:spPr>
          <a:xfrm>
            <a:off x="3944471" y="4110318"/>
            <a:ext cx="1927411" cy="90543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Perform SGD on Loss Function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58BCBE-315C-46F2-8886-3DA914BA7523}"/>
              </a:ext>
            </a:extLst>
          </p:cNvPr>
          <p:cNvCxnSpPr>
            <a:stCxn id="29" idx="3"/>
          </p:cNvCxnSpPr>
          <p:nvPr/>
        </p:nvCxnSpPr>
        <p:spPr>
          <a:xfrm flipV="1">
            <a:off x="5871882" y="4558553"/>
            <a:ext cx="995083" cy="4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C43F4E8-56A5-442F-9B1C-D8ADE1CAE61F}"/>
              </a:ext>
            </a:extLst>
          </p:cNvPr>
          <p:cNvSpPr/>
          <p:nvPr/>
        </p:nvSpPr>
        <p:spPr>
          <a:xfrm>
            <a:off x="6866965" y="4110318"/>
            <a:ext cx="1734670" cy="8964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Terminal State</a:t>
            </a:r>
          </a:p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Converges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09E0F2-335E-455A-B12D-F7A79BBDB753}"/>
              </a:ext>
            </a:extLst>
          </p:cNvPr>
          <p:cNvCxnSpPr/>
          <p:nvPr/>
        </p:nvCxnSpPr>
        <p:spPr>
          <a:xfrm flipV="1">
            <a:off x="6369423" y="3814482"/>
            <a:ext cx="0" cy="744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04F1EA3-3F48-41D5-A19E-8C25091F96BA}"/>
              </a:ext>
            </a:extLst>
          </p:cNvPr>
          <p:cNvCxnSpPr>
            <a:endCxn id="11" idx="2"/>
          </p:cNvCxnSpPr>
          <p:nvPr/>
        </p:nvCxnSpPr>
        <p:spPr>
          <a:xfrm rot="10800000">
            <a:off x="1658023" y="3339354"/>
            <a:ext cx="4711400" cy="4751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8C19CF-AD1C-4E10-947B-66BCC3EDB736}"/>
              </a:ext>
            </a:extLst>
          </p:cNvPr>
          <p:cNvSpPr txBox="1"/>
          <p:nvPr/>
        </p:nvSpPr>
        <p:spPr>
          <a:xfrm>
            <a:off x="3520328" y="3395385"/>
            <a:ext cx="290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Not Converge then Repeat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83C635-8AD5-476C-8E2C-CFD32CEA2833}"/>
              </a:ext>
            </a:extLst>
          </p:cNvPr>
          <p:cNvSpPr txBox="1"/>
          <p:nvPr/>
        </p:nvSpPr>
        <p:spPr>
          <a:xfrm>
            <a:off x="7254689" y="6057898"/>
            <a:ext cx="203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AE85BF-5B0E-41DD-9FE7-885A0F13811D}"/>
              </a:ext>
            </a:extLst>
          </p:cNvPr>
          <p:cNvCxnSpPr>
            <a:stCxn id="8" idx="2"/>
          </p:cNvCxnSpPr>
          <p:nvPr/>
        </p:nvCxnSpPr>
        <p:spPr>
          <a:xfrm flipH="1">
            <a:off x="1537447" y="1743635"/>
            <a:ext cx="2792506" cy="63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3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1FE82-481B-4110-8AE8-28E86802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3" y="418283"/>
            <a:ext cx="2989731" cy="441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7BB74-5938-4BB5-8E32-805CB862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31" y="1546412"/>
            <a:ext cx="2128311" cy="2469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0FDF74-82C5-4BC1-9EA8-6C0AC4132E1C}"/>
              </a:ext>
            </a:extLst>
          </p:cNvPr>
          <p:cNvSpPr txBox="1"/>
          <p:nvPr/>
        </p:nvSpPr>
        <p:spPr>
          <a:xfrm>
            <a:off x="1595718" y="4975412"/>
            <a:ext cx="633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(8,1)             (64,8)        (64,64)        (4,64)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9951B-F11E-465F-9C1D-E69EE70D5418}"/>
              </a:ext>
            </a:extLst>
          </p:cNvPr>
          <p:cNvSpPr txBox="1"/>
          <p:nvPr/>
        </p:nvSpPr>
        <p:spPr>
          <a:xfrm>
            <a:off x="582706" y="183776"/>
            <a:ext cx="417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DQN Model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83897-9CAC-413F-B876-BB820380B0AE}"/>
              </a:ext>
            </a:extLst>
          </p:cNvPr>
          <p:cNvSpPr txBox="1"/>
          <p:nvPr/>
        </p:nvSpPr>
        <p:spPr>
          <a:xfrm>
            <a:off x="7239000" y="6109447"/>
            <a:ext cx="180638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068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41476-8C14-4A0E-9CF0-F62A41D54E0A}"/>
              </a:ext>
            </a:extLst>
          </p:cNvPr>
          <p:cNvSpPr txBox="1"/>
          <p:nvPr/>
        </p:nvSpPr>
        <p:spPr>
          <a:xfrm>
            <a:off x="672352" y="295835"/>
            <a:ext cx="81130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DQN Training Results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Landing Performance Video: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https://www.youtube.com/watch?v=V3I30vjILuQ</a:t>
            </a:r>
            <a:endParaRPr lang="en-IN" dirty="0"/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Episodic Convergence: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83F7-810D-4868-9907-4E056A09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60" y="2289222"/>
            <a:ext cx="3173427" cy="27447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B5957A-5243-4A17-8E96-758F6FB93384}"/>
              </a:ext>
            </a:extLst>
          </p:cNvPr>
          <p:cNvCxnSpPr/>
          <p:nvPr/>
        </p:nvCxnSpPr>
        <p:spPr>
          <a:xfrm>
            <a:off x="7597587" y="2433918"/>
            <a:ext cx="0" cy="2138082"/>
          </a:xfrm>
          <a:prstGeom prst="line">
            <a:avLst/>
          </a:prstGeom>
          <a:ln w="952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686DC18-E140-4F56-BD67-B4E80EC9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5" y="2414598"/>
            <a:ext cx="3696374" cy="2493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DB80FF-B1C7-47DC-9501-19046B31A96A}"/>
              </a:ext>
            </a:extLst>
          </p:cNvPr>
          <p:cNvSpPr txBox="1"/>
          <p:nvPr/>
        </p:nvSpPr>
        <p:spPr>
          <a:xfrm>
            <a:off x="883023" y="4993962"/>
            <a:ext cx="803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Average Reward per 100 episodes vs Reward per Episode until Convergence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A493C-83BF-453F-9966-E4821BBE4A1D}"/>
              </a:ext>
            </a:extLst>
          </p:cNvPr>
          <p:cNvSpPr txBox="1"/>
          <p:nvPr/>
        </p:nvSpPr>
        <p:spPr>
          <a:xfrm>
            <a:off x="7310717" y="6091517"/>
            <a:ext cx="171674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6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369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DFCA0-614A-40B6-8FA4-FF149349B5F7}"/>
              </a:ext>
            </a:extLst>
          </p:cNvPr>
          <p:cNvSpPr txBox="1"/>
          <p:nvPr/>
        </p:nvSpPr>
        <p:spPr>
          <a:xfrm>
            <a:off x="757517" y="336176"/>
            <a:ext cx="75213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Shortcomings of DQN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Complex Q-Value Function Leads to Bad Performance as they cannot be learnt easily.</a:t>
            </a:r>
          </a:p>
          <a:p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Does not work that well for stochastic policies and continuous action space environments.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74917-21D2-4C88-BC89-A46368279D8F}"/>
              </a:ext>
            </a:extLst>
          </p:cNvPr>
          <p:cNvSpPr txBox="1"/>
          <p:nvPr/>
        </p:nvSpPr>
        <p:spPr>
          <a:xfrm>
            <a:off x="7270377" y="6090937"/>
            <a:ext cx="169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7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948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3687" y="977900"/>
            <a:ext cx="7399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</a:t>
            </a:r>
          </a:p>
          <a:p>
            <a:pPr lvl="0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			 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			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		  </a:t>
            </a:r>
            <a:r>
              <a:rPr lang="en-US" sz="3200" b="1" dirty="0">
                <a:latin typeface="Arial"/>
                <a:cs typeface="Arial"/>
              </a:rPr>
              <a:t>Policy Gradient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52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 Gradient   |  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977900"/>
            <a:ext cx="7399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Policy Gradient</a:t>
            </a:r>
          </a:p>
          <a:p>
            <a:pPr>
              <a:spcBef>
                <a:spcPct val="0"/>
              </a:spcBef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Why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we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need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to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learn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policy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directly?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Better convergence properties</a:t>
            </a:r>
          </a:p>
          <a:p>
            <a:pPr lvl="1">
              <a:spcBef>
                <a:spcPct val="0"/>
              </a:spcBef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Effective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in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high-dimensional and continuous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environment,</a:t>
            </a:r>
          </a:p>
          <a:p>
            <a:pPr lvl="1">
              <a:spcBef>
                <a:spcPct val="0"/>
              </a:spcBef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     while in such environments,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maxima value function (Q)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can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be</a:t>
            </a:r>
          </a:p>
          <a:p>
            <a:pPr lvl="1">
              <a:spcBef>
                <a:spcPct val="0"/>
              </a:spcBef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     complicated/tricky,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while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policy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can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be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more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straight-forward</a:t>
            </a:r>
          </a:p>
          <a:p>
            <a:pPr lvl="1">
              <a:spcBef>
                <a:spcPct val="0"/>
              </a:spcBef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Can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learn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stochastic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policies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24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Policy Gradient  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2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8640" y="820734"/>
                <a:ext cx="8219120" cy="5028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latin typeface="Arial"/>
                    <a:cs typeface="Arial"/>
                  </a:rPr>
                  <a:t>Policy Gradient – Monte Carlo Policy Gradient</a:t>
                </a:r>
              </a:p>
              <a:p>
                <a:pPr marL="285750" indent="-285750">
                  <a:spcBef>
                    <a:spcPct val="0"/>
                  </a:spcBef>
                  <a:buFont typeface="Wingdings" pitchFamily="2" charset="2"/>
                  <a:buChar char="l"/>
                  <a:defRPr/>
                </a:pPr>
                <a:r>
                  <a:rPr lang="en-US" altLang="zh-CN" dirty="0">
                    <a:solidFill>
                      <a:srgbClr val="323232"/>
                    </a:solidFill>
                    <a:latin typeface="Arial"/>
                    <a:cs typeface="Arial"/>
                  </a:rPr>
                  <a:t>Goal: 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, </m:t>
                        </m:r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323232"/>
                    </a:solidFill>
                    <a:latin typeface="Arial"/>
                    <a:cs typeface="Arial"/>
                  </a:rPr>
                  <a:t> with parameter </a:t>
                </a:r>
                <a:r>
                  <a:rPr lang="en-US" altLang="zh-CN" dirty="0" err="1">
                    <a:solidFill>
                      <a:srgbClr val="323232"/>
                    </a:solidFill>
                    <a:latin typeface="Arial"/>
                    <a:cs typeface="Arial"/>
                  </a:rPr>
                  <a:t>θ</a:t>
                </a:r>
                <a:r>
                  <a:rPr lang="en-US" altLang="zh-CN" dirty="0">
                    <a:solidFill>
                      <a:srgbClr val="323232"/>
                    </a:solidFill>
                    <a:latin typeface="Arial"/>
                    <a:cs typeface="Arial"/>
                  </a:rPr>
                  <a:t>, find best </a:t>
                </a:r>
                <a:r>
                  <a:rPr lang="en-US" altLang="zh-CN" dirty="0" err="1">
                    <a:solidFill>
                      <a:srgbClr val="323232"/>
                    </a:solidFill>
                    <a:latin typeface="Arial"/>
                    <a:cs typeface="Arial"/>
                  </a:rPr>
                  <a:t>θ</a:t>
                </a:r>
                <a:endParaRPr lang="en-US" altLang="zh-CN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>
                  <a:spcBef>
                    <a:spcPct val="0"/>
                  </a:spcBef>
                  <a:defRPr/>
                </a:pPr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 marL="285750" indent="-285750">
                  <a:spcBef>
                    <a:spcPct val="0"/>
                  </a:spcBef>
                  <a:buFont typeface="Wingdings" pitchFamily="2" charset="2"/>
                  <a:buChar char="l"/>
                  <a:defRPr/>
                </a:pPr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Policy Objective Function</a:t>
                </a: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		</a:t>
                </a:r>
              </a:p>
              <a:p>
                <a:pPr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θ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θ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                                      </m:t>
                              </m:r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𝑒𝑝𝑖𝑠𝑜𝑑𝑖𝑐</m:t>
                              </m:r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𝑒𝑛𝑣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cs typeface="Arial"/>
                                            </a:rPr>
                                            <m:t>θ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)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θ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                                  </m:t>
                              </m:r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𝑐𝑜𝑛𝑡𝑖𝑛𝑢𝑜𝑢𝑠</m:t>
                              </m:r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𝑒𝑛𝑣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>
                  <a:spcBef>
                    <a:spcPct val="0"/>
                  </a:spcBef>
                  <a:defRPr/>
                </a:pPr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 marL="285750" indent="-285750">
                  <a:spcBef>
                    <a:spcPct val="0"/>
                  </a:spcBef>
                  <a:buFont typeface="Wingdings" pitchFamily="2" charset="2"/>
                  <a:buChar char="l"/>
                  <a:defRPr/>
                </a:pPr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Find maximum in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cs typeface="Arial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θ</m:t>
                        </m:r>
                      </m:e>
                    </m:d>
                    <m:r>
                      <a:rPr lang="en-US" altLang="zh-CN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by ascending the gradient of the policy </a:t>
                </a:r>
                <a:r>
                  <a:rPr lang="en-US" dirty="0" err="1">
                    <a:solidFill>
                      <a:srgbClr val="323232"/>
                    </a:solidFill>
                    <a:latin typeface="Arial"/>
                    <a:cs typeface="Arial"/>
                  </a:rPr>
                  <a:t>w.r.t</a:t>
                </a:r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 para </a:t>
                </a:r>
                <a:r>
                  <a:rPr lang="en-US" dirty="0" err="1">
                    <a:solidFill>
                      <a:srgbClr val="323232"/>
                    </a:solidFill>
                    <a:latin typeface="Arial"/>
                    <a:cs typeface="Arial"/>
                  </a:rPr>
                  <a:t>θ</a:t>
                </a:r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>
                  <a:spcBef>
                    <a:spcPct val="0"/>
                  </a:spcBef>
                  <a:defRPr/>
                </a:pPr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 marL="742950" lvl="1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score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  <m:r>
                      <a:rPr lang="en-US" altLang="zh-CN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𝑙𝑜𝑔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323232"/>
                    </a:solidFill>
                    <a:ea typeface="Cambria Math" panose="02040503050406030204" pitchFamily="18" charset="0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323232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>
                  <a:spcBef>
                    <a:spcPct val="0"/>
                  </a:spcBef>
                  <a:defRPr/>
                </a:pPr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  <a:p>
                <a:pPr marL="742950" lvl="1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θ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θ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i="1" dirty="0">
                  <a:solidFill>
                    <a:srgbClr val="32323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spcBef>
                    <a:spcPct val="0"/>
                  </a:spcBef>
                  <a:defRPr/>
                </a:pPr>
                <a:r>
                  <a:rPr lang="en-US" altLang="zh-CN" b="0" dirty="0">
                    <a:solidFill>
                      <a:srgbClr val="323232"/>
                    </a:solidFill>
                    <a:ea typeface="Cambria Math" panose="02040503050406030204" pitchFamily="18" charset="0"/>
                    <a:cs typeface="Arial"/>
                  </a:rPr>
                  <a:t>		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𝑠𝑐𝑜𝑟𝑒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𝑓𝑢𝑛𝑐𝑡𝑖𝑜𝑛</m:t>
                    </m:r>
                    <m:r>
                      <a:rPr lang="en-US" altLang="zh-CN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∙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𝑣𝑎𝑙𝑢𝑒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𝑓𝑢𝑛𝑐𝑡𝑖𝑜𝑛</m:t>
                    </m:r>
                    <m:r>
                      <a:rPr lang="en-US" altLang="zh-CN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 </a:t>
                </a:r>
              </a:p>
              <a:p>
                <a:pPr>
                  <a:spcBef>
                    <a:spcPct val="0"/>
                  </a:spcBef>
                  <a:defRPr/>
                </a:pPr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40" y="820734"/>
                <a:ext cx="8219120" cy="5028171"/>
              </a:xfrm>
              <a:prstGeom prst="rect">
                <a:avLst/>
              </a:prstGeom>
              <a:blipFill>
                <a:blip r:embed="rId3"/>
                <a:stretch>
                  <a:fillRect l="-1080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25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Policy Gradient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3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977900"/>
            <a:ext cx="7399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Policy Gradient – Neural Network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Network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Loss Function</a:t>
            </a:r>
          </a:p>
          <a:p>
            <a:pPr>
              <a:spcBef>
                <a:spcPct val="0"/>
              </a:spcBef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	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0"/>
              </a:spcBef>
              <a:buFont typeface="Wingdings" pitchFamily="2" charset="2"/>
              <a:buChar char="l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Training Data</a:t>
            </a:r>
          </a:p>
          <a:p>
            <a:pPr>
              <a:spcBef>
                <a:spcPct val="0"/>
              </a:spcBef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	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saving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state,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action,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reward,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…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for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every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step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</a:rPr>
              <a:t>	</a:t>
            </a: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	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91162D0-06CF-7940-85F8-734F3B508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283884"/>
              </p:ext>
            </p:extLst>
          </p:nvPr>
        </p:nvGraphicFramePr>
        <p:xfrm>
          <a:off x="1502690" y="2557463"/>
          <a:ext cx="5634038" cy="74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35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3687" y="977900"/>
            <a:ext cx="7399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Presentation Outline</a:t>
            </a:r>
          </a:p>
          <a:p>
            <a:pPr lvl="0" algn="ctr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b="1" dirty="0">
                <a:latin typeface="Arial"/>
                <a:cs typeface="Arial"/>
              </a:rPr>
              <a:t>1. 	Introduction</a:t>
            </a:r>
          </a:p>
          <a:p>
            <a:pPr lvl="0">
              <a:spcBef>
                <a:spcPct val="0"/>
              </a:spcBef>
              <a:defRPr/>
            </a:pPr>
            <a:endParaRPr lang="en-US" sz="20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b="1" dirty="0">
                <a:latin typeface="Arial"/>
                <a:cs typeface="Arial"/>
              </a:rPr>
              <a:t>2. 	Deep Q-Learning</a:t>
            </a:r>
          </a:p>
          <a:p>
            <a:pPr lvl="0">
              <a:spcBef>
                <a:spcPct val="0"/>
              </a:spcBef>
              <a:defRPr/>
            </a:pPr>
            <a:endParaRPr lang="en-US" sz="20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b="1" dirty="0">
                <a:latin typeface="Arial"/>
                <a:cs typeface="Arial"/>
              </a:rPr>
              <a:t>3. 	Policy Gradient</a:t>
            </a:r>
          </a:p>
          <a:p>
            <a:pPr lvl="0">
              <a:spcBef>
                <a:spcPct val="0"/>
              </a:spcBef>
              <a:defRPr/>
            </a:pPr>
            <a:endParaRPr lang="en-US" sz="20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b="1" dirty="0">
                <a:latin typeface="Arial"/>
                <a:cs typeface="Arial"/>
              </a:rPr>
              <a:t>4. 	Actor Critic</a:t>
            </a:r>
          </a:p>
          <a:p>
            <a:pPr lvl="0">
              <a:spcBef>
                <a:spcPct val="0"/>
              </a:spcBef>
              <a:defRPr/>
            </a:pPr>
            <a:endParaRPr lang="en-US" sz="20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b="1" dirty="0">
                <a:latin typeface="Arial"/>
                <a:cs typeface="Arial"/>
              </a:rPr>
              <a:t>5. 	Conclusion</a:t>
            </a:r>
            <a:endParaRPr lang="en-US" dirty="0">
              <a:latin typeface="Arial"/>
              <a:cs typeface="Arial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3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 Gradient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7A7467-DE0D-0048-BD39-AA5F55FC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24" y="662178"/>
            <a:ext cx="5538138" cy="50841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0C280A-9D6A-5841-8FE9-0DFC37F1748C}"/>
              </a:ext>
            </a:extLst>
          </p:cNvPr>
          <p:cNvSpPr/>
          <p:nvPr/>
        </p:nvSpPr>
        <p:spPr>
          <a:xfrm>
            <a:off x="311695" y="318254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CN" b="1" dirty="0">
                <a:latin typeface="Arial"/>
                <a:cs typeface="Arial"/>
              </a:rPr>
              <a:t>Policy Gradient – Neural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291211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 Gradient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4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419964"/>
            <a:ext cx="739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CN" sz="2400" b="1" dirty="0">
                <a:latin typeface="Arial"/>
                <a:cs typeface="Arial"/>
              </a:rPr>
              <a:t>Policy</a:t>
            </a:r>
            <a:r>
              <a:rPr lang="zh-CN" altLang="en-US" sz="2400" b="1" dirty="0">
                <a:latin typeface="Arial"/>
                <a:cs typeface="Arial"/>
              </a:rPr>
              <a:t> </a:t>
            </a:r>
            <a:r>
              <a:rPr lang="en-US" altLang="zh-CN" sz="2400" b="1" dirty="0">
                <a:latin typeface="Arial"/>
                <a:cs typeface="Arial"/>
              </a:rPr>
              <a:t>Gradient</a:t>
            </a:r>
            <a:r>
              <a:rPr lang="zh-CN" altLang="en-US" sz="2400" b="1" dirty="0">
                <a:latin typeface="Arial"/>
                <a:cs typeface="Arial"/>
              </a:rPr>
              <a:t> </a:t>
            </a:r>
            <a:r>
              <a:rPr lang="en-US" altLang="zh-CN" sz="2400" b="1" dirty="0">
                <a:latin typeface="Arial"/>
                <a:cs typeface="Arial"/>
              </a:rPr>
              <a:t>– Algorithm Flow Chart</a:t>
            </a:r>
            <a:endParaRPr lang="en-US" sz="2400" b="1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DB82FED-E00C-4649-BE5C-479465D0F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269915"/>
              </p:ext>
            </p:extLst>
          </p:nvPr>
        </p:nvGraphicFramePr>
        <p:xfrm>
          <a:off x="1524000" y="945397"/>
          <a:ext cx="6096000" cy="4773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53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Policy Gradient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5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492120"/>
            <a:ext cx="7399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Policy Gradient -- Results</a:t>
            </a: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b="1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b="1" dirty="0">
                <a:solidFill>
                  <a:srgbClr val="323232"/>
                </a:solidFill>
                <a:latin typeface="Arial"/>
                <a:cs typeface="Arial"/>
              </a:rPr>
              <a:t>Landing video: 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At the beginning of training: </a:t>
            </a:r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3"/>
              </a:rPr>
              <a:t>video</a:t>
            </a:r>
            <a:r>
              <a:rPr lang="en-US" altLang="zh-CN" dirty="0">
                <a:solidFill>
                  <a:srgbClr val="323232"/>
                </a:solidFill>
                <a:latin typeface="Arial"/>
                <a:cs typeface="Arial"/>
                <a:hlinkClick r:id="rId3"/>
              </a:rPr>
              <a:t>1</a:t>
            </a:r>
            <a:r>
              <a:rPr lang="zh-CN" altLang="en-US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After 200 episodes: </a:t>
            </a:r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4"/>
              </a:rPr>
              <a:t>video2</a:t>
            </a: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After 500 episodes: </a:t>
            </a:r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5"/>
              </a:rPr>
              <a:t>video3</a:t>
            </a: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Why failures happen: </a:t>
            </a:r>
            <a:r>
              <a:rPr lang="en-US" dirty="0">
                <a:solidFill>
                  <a:srgbClr val="323232"/>
                </a:solidFill>
                <a:latin typeface="Arial"/>
                <a:cs typeface="Arial"/>
                <a:hlinkClick r:id="rId6"/>
              </a:rPr>
              <a:t>analysis video</a:t>
            </a: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dirty="0">
                <a:solidFill>
                  <a:srgbClr val="323232"/>
                </a:solidFill>
                <a:latin typeface="Arial"/>
                <a:cs typeface="Arial"/>
              </a:rPr>
              <a:t>		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b="1" dirty="0">
                <a:solidFill>
                  <a:srgbClr val="323232"/>
                </a:solidFill>
                <a:latin typeface="Arial"/>
                <a:cs typeface="Arial"/>
              </a:rPr>
              <a:t>Plots: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F8580-765E-B94F-ADFF-014A8C321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963" y="2625504"/>
            <a:ext cx="4257675" cy="31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2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 Gradient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6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977900"/>
            <a:ext cx="7399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Policy Gradient -- Disadvantages</a:t>
            </a:r>
          </a:p>
          <a:p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Typically converge to local optima rather than global optima, while value-based algorithm always converges to global optimum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Evaluating a policy is sometimes inefficient and high-variance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43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43450" y="2168526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/>
              <a:t>Asynchronous Advantage Actor Critic Algorithm</a:t>
            </a:r>
            <a:br>
              <a:rPr kumimoji="0" lang="en-US" sz="440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349" y="3390899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i="1" u="none" strike="noStrike" kern="1200" cap="none" spc="0" normalizeH="0" baseline="0" noProof="0" dirty="0"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5FA643B-65E7-436A-9947-E1DF7146C9EB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18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2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977900"/>
            <a:ext cx="739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dirty="0"/>
              <a:t>A3C - Introduction</a:t>
            </a:r>
          </a:p>
          <a:p>
            <a:pPr lvl="0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5488E-042D-4493-9266-0C42BA2384D3}"/>
              </a:ext>
            </a:extLst>
          </p:cNvPr>
          <p:cNvSpPr txBox="1"/>
          <p:nvPr/>
        </p:nvSpPr>
        <p:spPr>
          <a:xfrm>
            <a:off x="1058333" y="2036233"/>
            <a:ext cx="735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Developed in Google Deep Mind.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On previous built environments, takes less time for training and gives better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Consists of three important parts: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       1. Actor – Critic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       2. Asynchronous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       3. Advantage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397A0-8CA0-47E9-B4AB-2EE59947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1" y="3296284"/>
            <a:ext cx="335703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76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311FB-C89E-4049-B88C-1251E13A190F}"/>
              </a:ext>
            </a:extLst>
          </p:cNvPr>
          <p:cNvSpPr txBox="1"/>
          <p:nvPr/>
        </p:nvSpPr>
        <p:spPr>
          <a:xfrm>
            <a:off x="880534" y="785511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A3C - Actor Critic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F53C5-B855-4B27-9A89-DDADE53AEF92}"/>
              </a:ext>
            </a:extLst>
          </p:cNvPr>
          <p:cNvSpPr txBox="1"/>
          <p:nvPr/>
        </p:nvSpPr>
        <p:spPr>
          <a:xfrm>
            <a:off x="880534" y="1828800"/>
            <a:ext cx="7662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model has two outputs :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1. A set of outputs which indicate possible actions e.g., Q(s,a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)  . It’s called actor or Policy(s).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2. A separate value V(s) which indicates value of the state. This is called critic.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So, basically two neural networks : an ‘actor’ to determine optimal action and a ‘critic’ to estimate the potential reward of the action.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1BC9192-A861-4FE7-9D56-94B9C85DA3E7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3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547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B5F38-06ED-41A3-8BF3-37F3B423E194}"/>
              </a:ext>
            </a:extLst>
          </p:cNvPr>
          <p:cNvSpPr txBox="1"/>
          <p:nvPr/>
        </p:nvSpPr>
        <p:spPr>
          <a:xfrm>
            <a:off x="821267" y="575733"/>
            <a:ext cx="615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A3C - Asynchronous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1ACDC-341D-4B1F-9825-33A1749C6867}"/>
              </a:ext>
            </a:extLst>
          </p:cNvPr>
          <p:cNvSpPr txBox="1"/>
          <p:nvPr/>
        </p:nvSpPr>
        <p:spPr>
          <a:xfrm>
            <a:off x="821267" y="1536700"/>
            <a:ext cx="76665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Multiple agents attack the environment at the same time. They are initialized differently and hence called asynchronous.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More experience due to multiple agents.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Reduces chances of agent getting stuck in local maximum.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agents share experience through critic. Thus, V(s) is common for all agents and calculated through rewards from environment.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Agents adjust their neural network as they go forward to better match the expected value of V(s).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Improvement : One Network shared between all agents to give directions/outputs to all the actors.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EE07201-6E32-4CC5-AC2E-E3332224052B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4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17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synchronous actor critic">
            <a:extLst>
              <a:ext uri="{FF2B5EF4-FFF2-40B4-BE49-F238E27FC236}">
                <a16:creationId xmlns:a16="http://schemas.microsoft.com/office/drawing/2014/main" id="{2C0B7E0C-107B-4ADC-BA10-6C077CD5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69433"/>
            <a:ext cx="5583767" cy="443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7099D67-BA40-4413-9BEC-C90C77079586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5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496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18910-1542-44D0-BBB3-C75078CF2C82}"/>
              </a:ext>
            </a:extLst>
          </p:cNvPr>
          <p:cNvSpPr txBox="1"/>
          <p:nvPr/>
        </p:nvSpPr>
        <p:spPr>
          <a:xfrm>
            <a:off x="546100" y="436033"/>
            <a:ext cx="6955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A3C - Advantage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E7C55-27FE-4B63-9AD2-C76BBBD8E60A}"/>
              </a:ext>
            </a:extLst>
          </p:cNvPr>
          <p:cNvSpPr txBox="1"/>
          <p:nvPr/>
        </p:nvSpPr>
        <p:spPr>
          <a:xfrm>
            <a:off x="670983" y="1104900"/>
            <a:ext cx="80835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There are two losses: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                                      1. Value Loss related to V(s).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                                      2. Policy Loss related to Q(s,a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Comparing actual value of V(s) with network produced value gives value loss.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Value Loss is backpropagated through the network to update the weights.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For Policy Loss,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                    Advantage (A) = Q(s, a) – V(s)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Here,  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Q(s, a) = Q Value of the action we chose to play to reach current state 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V(s) = Value of the state (as shared, so for all agents)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is used to calculate the policy loss which is then backpropagated and weights are adjusted in such a way that A is maximized.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6ADFEB9-DB29-40A8-95A8-F055FB068688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6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006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Introduction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592134"/>
            <a:ext cx="7399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Introduction – Motivation</a:t>
            </a:r>
          </a:p>
          <a:p>
            <a:pPr lvl="0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/>
                <a:cs typeface="Arial"/>
              </a:rPr>
              <a:t>Inspired by Space X Falcon Rocket Retrieval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/>
                <a:cs typeface="Arial"/>
              </a:rPr>
              <a:t>Understand and Explore RL Algorithms in more detail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/>
                <a:cs typeface="Arial"/>
              </a:rPr>
              <a:t>AI is the future and we want to get onboard !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endParaRPr lang="en-US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07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E08DD7B8-C647-433B-BFF5-CCC72D39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20" y="781708"/>
            <a:ext cx="7887383" cy="466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3442E-5C60-48AF-89A1-7656568D52AD}"/>
              </a:ext>
            </a:extLst>
          </p:cNvPr>
          <p:cNvSpPr txBox="1"/>
          <p:nvPr/>
        </p:nvSpPr>
        <p:spPr>
          <a:xfrm>
            <a:off x="3021106" y="412376"/>
            <a:ext cx="32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Actor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49EB3C-AD3D-4481-AE62-B83B05C787B4}"/>
              </a:ext>
            </a:extLst>
          </p:cNvPr>
          <p:cNvSpPr/>
          <p:nvPr/>
        </p:nvSpPr>
        <p:spPr>
          <a:xfrm>
            <a:off x="8116960" y="6104159"/>
            <a:ext cx="740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  |  7</a:t>
            </a:r>
          </a:p>
        </p:txBody>
      </p:sp>
    </p:spTree>
    <p:extLst>
      <p:ext uri="{BB962C8B-B14F-4D97-AF65-F5344CB8AC3E}">
        <p14:creationId xmlns:p14="http://schemas.microsoft.com/office/powerpoint/2010/main" val="3887653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F7C41F-25DA-4CE7-BC65-9062DCE54F08}"/>
              </a:ext>
            </a:extLst>
          </p:cNvPr>
          <p:cNvSpPr/>
          <p:nvPr/>
        </p:nvSpPr>
        <p:spPr>
          <a:xfrm>
            <a:off x="4065220" y="407005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Critic Model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C6598A-2785-4D67-8912-D304095CA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54" y="994995"/>
            <a:ext cx="7445385" cy="4599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652185-395E-4CC2-8C95-82E2E576387A}"/>
              </a:ext>
            </a:extLst>
          </p:cNvPr>
          <p:cNvSpPr/>
          <p:nvPr/>
        </p:nvSpPr>
        <p:spPr>
          <a:xfrm>
            <a:off x="8000421" y="6054770"/>
            <a:ext cx="7409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  |  8</a:t>
            </a:r>
          </a:p>
        </p:txBody>
      </p:sp>
    </p:spTree>
    <p:extLst>
      <p:ext uri="{BB962C8B-B14F-4D97-AF65-F5344CB8AC3E}">
        <p14:creationId xmlns:p14="http://schemas.microsoft.com/office/powerpoint/2010/main" val="2674201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B8989-DF82-4D88-BBDD-8DB13987B4EB}"/>
              </a:ext>
            </a:extLst>
          </p:cNvPr>
          <p:cNvSpPr txBox="1"/>
          <p:nvPr/>
        </p:nvSpPr>
        <p:spPr>
          <a:xfrm>
            <a:off x="1143000" y="4642583"/>
            <a:ext cx="6858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Output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824BB-E941-49F9-AE74-43A03CC2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5" y="989564"/>
            <a:ext cx="3730752" cy="2592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1AFB4-84CC-4A56-8BD2-3D5D70D0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73" y="1045525"/>
            <a:ext cx="3730752" cy="248095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93235C2-4FB7-4AB5-8B12-C9CC2D7CEF82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9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42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fast">
            <a:hlinkClick r:id="" action="ppaction://media"/>
            <a:extLst>
              <a:ext uri="{FF2B5EF4-FFF2-40B4-BE49-F238E27FC236}">
                <a16:creationId xmlns:a16="http://schemas.microsoft.com/office/drawing/2014/main" id="{526FC37E-B07B-42E2-9BE3-2F756FC5E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24934"/>
            <a:ext cx="7886699" cy="46545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657AC3B-AA84-4BD5-8990-6A03A066C078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10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8E7D3F-6F1B-4EAD-92F0-912BD11541D3}"/>
              </a:ext>
            </a:extLst>
          </p:cNvPr>
          <p:cNvSpPr txBox="1"/>
          <p:nvPr/>
        </p:nvSpPr>
        <p:spPr>
          <a:xfrm>
            <a:off x="486833" y="355600"/>
            <a:ext cx="588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A3C -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15829-C63F-406B-864E-3398AE2F6986}"/>
              </a:ext>
            </a:extLst>
          </p:cNvPr>
          <p:cNvSpPr txBox="1"/>
          <p:nvPr/>
        </p:nvSpPr>
        <p:spPr>
          <a:xfrm>
            <a:off x="764117" y="1502257"/>
            <a:ext cx="76157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 A3C each agent talks to the global parameters independently, so it is possible sometimes the thread-specific agents would be playing with policies of different versions and therefore the aggregated update would not be optimal.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This is the case seen here, where the algorithm performs worse than the other two algorithms.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This is mainly because the environment keeps changing the position of the flag at each iteration.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As a result, the different versions have different policies which make learning difficult.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2F0A669-87E9-41B9-BB5D-650379CE92E2}"/>
              </a:ext>
            </a:extLst>
          </p:cNvPr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A3C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11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Conclusion 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687" y="592134"/>
            <a:ext cx="7399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Conclusion – Comparison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98A902-46BA-EB4E-8BB6-2E8EE1062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0909"/>
              </p:ext>
            </p:extLst>
          </p:nvPr>
        </p:nvGraphicFramePr>
        <p:xfrm>
          <a:off x="943686" y="1173480"/>
          <a:ext cx="7270416" cy="4176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0954">
                  <a:extLst>
                    <a:ext uri="{9D8B030D-6E8A-4147-A177-3AD203B41FA5}">
                      <a16:colId xmlns:a16="http://schemas.microsoft.com/office/drawing/2014/main" val="3608382592"/>
                    </a:ext>
                  </a:extLst>
                </a:gridCol>
                <a:gridCol w="2242587">
                  <a:extLst>
                    <a:ext uri="{9D8B030D-6E8A-4147-A177-3AD203B41FA5}">
                      <a16:colId xmlns:a16="http://schemas.microsoft.com/office/drawing/2014/main" val="3987825703"/>
                    </a:ext>
                  </a:extLst>
                </a:gridCol>
                <a:gridCol w="3136875">
                  <a:extLst>
                    <a:ext uri="{9D8B030D-6E8A-4147-A177-3AD203B41FA5}">
                      <a16:colId xmlns:a16="http://schemas.microsoft.com/office/drawing/2014/main" val="279744633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RL algorithms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Episode Convergence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Average Landing Performance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0919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/>
                          <a:ea typeface="+mn-ea"/>
                          <a:cs typeface="Arial"/>
                        </a:rPr>
                        <a:t>Q-Learning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550 episodes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30/50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781990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/>
                          <a:ea typeface="+mn-ea"/>
                          <a:cs typeface="Arial"/>
                        </a:rPr>
                        <a:t>Policy 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dirty="0"/>
                        <a:t>600 episodes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dirty="0"/>
                        <a:t>35/50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698303"/>
                  </a:ext>
                </a:extLst>
              </a:tr>
              <a:tr h="137242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/>
                          <a:ea typeface="+mn-ea"/>
                          <a:cs typeface="Arial"/>
                        </a:rPr>
                        <a:t>Actor Critic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3000 episodes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25/50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596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88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DE514-8D8E-48F4-AF15-720298E703F4}"/>
              </a:ext>
            </a:extLst>
          </p:cNvPr>
          <p:cNvSpPr txBox="1"/>
          <p:nvPr/>
        </p:nvSpPr>
        <p:spPr>
          <a:xfrm>
            <a:off x="1757082" y="2214282"/>
            <a:ext cx="5629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2">
                    <a:lumMod val="10000"/>
                  </a:schemeClr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7678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Introduction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3" y="292095"/>
            <a:ext cx="85148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b="1" dirty="0">
                <a:latin typeface="Arial"/>
                <a:cs typeface="Arial"/>
              </a:rPr>
              <a:t>Introduction – Innovation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New Environment</a:t>
            </a: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zh-CN" dirty="0">
                <a:latin typeface="Arial"/>
                <a:cs typeface="Arial"/>
              </a:rPr>
              <a:t>	original </a:t>
            </a:r>
            <a:r>
              <a:rPr lang="en-US" altLang="zh-CN" dirty="0" err="1">
                <a:latin typeface="Arial"/>
                <a:cs typeface="Arial"/>
              </a:rPr>
              <a:t>env</a:t>
            </a:r>
            <a:r>
              <a:rPr lang="en-US" altLang="zh-CN" dirty="0">
                <a:latin typeface="Arial"/>
                <a:cs typeface="Arial"/>
              </a:rPr>
              <a:t> – LunarLander-v2</a:t>
            </a: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zh-CN" dirty="0">
                <a:latin typeface="Arial"/>
                <a:cs typeface="Arial"/>
              </a:rPr>
              <a:t>	new </a:t>
            </a:r>
            <a:r>
              <a:rPr lang="en-US" altLang="zh-CN" dirty="0" err="1">
                <a:latin typeface="Arial"/>
                <a:cs typeface="Arial"/>
              </a:rPr>
              <a:t>env</a:t>
            </a:r>
            <a:r>
              <a:rPr lang="en-US" altLang="zh-CN" dirty="0">
                <a:latin typeface="Arial"/>
                <a:cs typeface="Arial"/>
              </a:rPr>
              <a:t> – Lunar Orbiter</a:t>
            </a: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38DD8B-F055-7A48-B8B8-D860AD40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98" y="968114"/>
            <a:ext cx="3128250" cy="2200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2F3E74-DEEA-8B47-9C35-D280E6B8C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531" y="3158990"/>
            <a:ext cx="4971338" cy="25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6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Introduction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3" y="292095"/>
            <a:ext cx="476270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b="1" dirty="0">
                <a:latin typeface="Arial"/>
                <a:cs typeface="Arial"/>
              </a:rPr>
              <a:t>Introduction – Innovation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Action variables – a[4] 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a[0] – do nothing				      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a[1] – left engine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a[2] – main engine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a[3] – right engine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State variables – s[8]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s[0] -- x distance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s[1] – y distance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s[2] – x velocity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s[3] – y velocity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s[4] – angle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s[5] – angular velocity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s[6] – left leg contact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s[7] – right leg contact</a:t>
            </a: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B405ED1-44B0-3C40-92D7-624F6082E602}"/>
              </a:ext>
            </a:extLst>
          </p:cNvPr>
          <p:cNvSpPr txBox="1"/>
          <p:nvPr/>
        </p:nvSpPr>
        <p:spPr>
          <a:xfrm>
            <a:off x="4096223" y="356933"/>
            <a:ext cx="4762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Reward variables – r[~]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engine firing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leg contact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position, linear velocity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angle, angular velocity 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solved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crash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22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Introduction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4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3" y="206367"/>
            <a:ext cx="851481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b="1" dirty="0">
                <a:latin typeface="Arial"/>
                <a:cs typeface="Arial"/>
              </a:rPr>
              <a:t>Introduction – Innovation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altLang="zh-CN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/>
                <a:cs typeface="Arial"/>
              </a:rPr>
              <a:t>Project Challenges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  <a:p>
            <a:pPr>
              <a:spcBef>
                <a:spcPct val="0"/>
              </a:spcBef>
              <a:defRPr/>
            </a:pPr>
            <a:endParaRPr lang="en-US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7B57775-0AAD-7C48-8D6F-F0DD4F4AD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71626"/>
              </p:ext>
            </p:extLst>
          </p:nvPr>
        </p:nvGraphicFramePr>
        <p:xfrm>
          <a:off x="546100" y="1265724"/>
          <a:ext cx="8064501" cy="44268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8167">
                  <a:extLst>
                    <a:ext uri="{9D8B030D-6E8A-4147-A177-3AD203B41FA5}">
                      <a16:colId xmlns:a16="http://schemas.microsoft.com/office/drawing/2014/main" val="493268489"/>
                    </a:ext>
                  </a:extLst>
                </a:gridCol>
                <a:gridCol w="2688167">
                  <a:extLst>
                    <a:ext uri="{9D8B030D-6E8A-4147-A177-3AD203B41FA5}">
                      <a16:colId xmlns:a16="http://schemas.microsoft.com/office/drawing/2014/main" val="3938386782"/>
                    </a:ext>
                  </a:extLst>
                </a:gridCol>
                <a:gridCol w="2688167">
                  <a:extLst>
                    <a:ext uri="{9D8B030D-6E8A-4147-A177-3AD203B41FA5}">
                      <a16:colId xmlns:a16="http://schemas.microsoft.com/office/drawing/2014/main" val="2341066526"/>
                    </a:ext>
                  </a:extLst>
                </a:gridCol>
              </a:tblGrid>
              <a:tr h="758189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dirty="0"/>
                        <a:t>Old </a:t>
                      </a:r>
                      <a:r>
                        <a:rPr lang="en-US" altLang="zh-CN" dirty="0" err="1"/>
                        <a:t>Env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dirty="0"/>
                        <a:t>New </a:t>
                      </a:r>
                      <a:r>
                        <a:rPr lang="en-US" altLang="zh-CN" dirty="0" err="1"/>
                        <a:t>Env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91442"/>
                  </a:ext>
                </a:extLst>
              </a:tr>
              <a:tr h="8208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Flag position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Always in the middle, wide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Random position, could be close to the boundary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47108"/>
                  </a:ext>
                </a:extLst>
              </a:tr>
              <a:tr h="7446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Terrain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Less chunks and less slopes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More chunks and more slopes, larger slope angle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71353"/>
                  </a:ext>
                </a:extLst>
              </a:tr>
              <a:tr h="7581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Rocket shape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Lower gravity center and larger leg angles  =&gt; more stability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Higher gravity center and smaller leg angles</a:t>
                      </a:r>
                    </a:p>
                    <a:p>
                      <a:pPr algn="l"/>
                      <a:r>
                        <a:rPr lang="en-US" altLang="zh-CN" dirty="0"/>
                        <a:t>=&gt; Less stability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17727"/>
                  </a:ext>
                </a:extLst>
              </a:tr>
              <a:tr h="7581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Reward function and DRL algorithms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Easy reward 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Original reward function doesn’t work in new </a:t>
                      </a:r>
                      <a:r>
                        <a:rPr lang="en-US" altLang="zh-CN" dirty="0" err="1"/>
                        <a:t>env</a:t>
                      </a:r>
                      <a:r>
                        <a:rPr lang="en-US" altLang="zh-CN" dirty="0"/>
                        <a:t>. </a:t>
                      </a:r>
                    </a:p>
                    <a:p>
                      <a:pPr algn="l"/>
                      <a:r>
                        <a:rPr lang="en-US" altLang="zh-CN" dirty="0"/>
                        <a:t>Designed own reward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52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5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274981" y="6214529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Introduction</a:t>
            </a:r>
            <a:r>
              <a:rPr kumimoji="0" lang="en-US" sz="11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|  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endParaRPr kumimoji="0" lang="en-US" sz="11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1477" y="977899"/>
                <a:ext cx="8415337" cy="3664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en-US" sz="2400" b="1" dirty="0">
                    <a:latin typeface="Arial"/>
                    <a:cs typeface="Arial"/>
                  </a:rPr>
                  <a:t>Introduction – Different RL approaches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sz="2400" b="1" dirty="0">
                  <a:latin typeface="Arial"/>
                  <a:cs typeface="Arial"/>
                </a:endParaRPr>
              </a:p>
              <a:p>
                <a:pPr marL="342900" lvl="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latin typeface="Arial"/>
                    <a:cs typeface="Arial"/>
                  </a:rPr>
                  <a:t>Value-based RL</a:t>
                </a:r>
              </a:p>
              <a:p>
                <a:pPr marL="742950" lvl="1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Arial"/>
                    <a:cs typeface="Arial"/>
                  </a:rPr>
                  <a:t>Estimate the optimal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, </m:t>
                        </m:r>
                        <m: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Arial"/>
                    <a:cs typeface="Arial"/>
                  </a:rPr>
                  <a:t>               </a:t>
                </a:r>
                <a:r>
                  <a:rPr lang="en-US" dirty="0">
                    <a:latin typeface="Arial"/>
                    <a:cs typeface="Arial"/>
                  </a:rPr>
                  <a:t>Q-Learning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dirty="0">
                  <a:latin typeface="Arial"/>
                  <a:cs typeface="Arial"/>
                </a:endParaRPr>
              </a:p>
              <a:p>
                <a:pPr marL="342900" lvl="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latin typeface="Arial"/>
                    <a:cs typeface="Arial"/>
                  </a:rPr>
                  <a:t>Policy-based RL</a:t>
                </a:r>
              </a:p>
              <a:p>
                <a:pPr marL="742950" lvl="1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  <a:latin typeface="Arial"/>
                    <a:cs typeface="Arial"/>
                  </a:rPr>
                  <a:t>Directly search for the optimal policy π</a:t>
                </a:r>
                <a:r>
                  <a:rPr lang="en-US" baseline="30000" dirty="0">
                    <a:solidFill>
                      <a:schemeClr val="bg2">
                        <a:lumMod val="10000"/>
                      </a:schemeClr>
                    </a:solidFill>
                    <a:latin typeface="Arial"/>
                    <a:cs typeface="Arial"/>
                  </a:rPr>
                  <a:t>*                                 </a:t>
                </a:r>
                <a:r>
                  <a:rPr lang="en-US" dirty="0">
                    <a:latin typeface="Arial"/>
                    <a:cs typeface="Arial"/>
                  </a:rPr>
                  <a:t>Policy Gradient</a:t>
                </a:r>
              </a:p>
              <a:p>
                <a:pPr lvl="0">
                  <a:spcBef>
                    <a:spcPct val="0"/>
                  </a:spcBef>
                  <a:defRPr/>
                </a:pPr>
                <a:endParaRPr lang="en-US" dirty="0">
                  <a:latin typeface="Arial"/>
                  <a:cs typeface="Arial"/>
                </a:endParaRPr>
              </a:p>
              <a:p>
                <a:pPr marL="342900" lvl="0" indent="-342900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latin typeface="Arial"/>
                    <a:cs typeface="Arial"/>
                  </a:rPr>
                  <a:t>Value &amp; Policy -based RL</a:t>
                </a: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dirty="0">
                    <a:latin typeface="Arial"/>
                    <a:cs typeface="Arial"/>
                  </a:rPr>
                  <a:t>Actor Critic</a:t>
                </a:r>
                <a:r>
                  <a:rPr lang="en-US" dirty="0">
                    <a:solidFill>
                      <a:srgbClr val="323232"/>
                    </a:solidFill>
                    <a:latin typeface="Arial"/>
                    <a:cs typeface="Arial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𝑐𝑟𝑖𝑡𝑖𝑐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: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𝑢𝑝𝑑𝑎𝑡𝑒𝑠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𝑎𝑐𝑡𝑖𝑜𝑛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𝑣𝑎𝑙𝑢𝑒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𝑓𝑢𝑛𝑐𝑡𝑖𝑜𝑛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𝑝𝑎𝑟𝑎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𝒘</m:t>
                            </m:r>
                            <m:r>
                              <a:rPr lang="en-US" altLang="zh-CN" b="1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                                  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𝑎𝑐𝑜𝑡𝑟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: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𝑢𝑝𝑑𝑎𝑡𝑒𝑠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𝑝𝑜𝑙𝑖𝑐𝑦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𝑝𝑎𝑟𝑎</m:t>
                            </m:r>
                            <m:r>
                              <a:rPr lang="en-US" altLang="zh-C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θ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𝑖𝑛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𝑡h𝑒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𝑑𝑖𝑟𝑒𝑐𝑡𝑖𝑜𝑛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𝑠𝑢𝑔𝑔𝑒𝑠𝑡𝑒𝑑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𝑏𝑦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𝑐𝑟𝑖𝑡𝑖𝑐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323232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7" y="977899"/>
                <a:ext cx="8415337" cy="3664849"/>
              </a:xfrm>
              <a:prstGeom prst="rect">
                <a:avLst/>
              </a:prstGeom>
              <a:blipFill>
                <a:blip r:embed="rId2"/>
                <a:stretch>
                  <a:fillRect l="-1054" t="-1379" b="-53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AF47A448-A071-4648-A063-064804D2B6DA}"/>
              </a:ext>
            </a:extLst>
          </p:cNvPr>
          <p:cNvSpPr/>
          <p:nvPr/>
        </p:nvSpPr>
        <p:spPr>
          <a:xfrm>
            <a:off x="5829312" y="2185986"/>
            <a:ext cx="371475" cy="171450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F673AF11-BF80-6C47-98BE-A150632509E0}"/>
              </a:ext>
            </a:extLst>
          </p:cNvPr>
          <p:cNvSpPr/>
          <p:nvPr/>
        </p:nvSpPr>
        <p:spPr>
          <a:xfrm>
            <a:off x="5810256" y="3081344"/>
            <a:ext cx="371475" cy="171450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90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3687" y="977900"/>
            <a:ext cx="7399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</a:t>
            </a:r>
          </a:p>
          <a:p>
            <a:pPr lvl="0"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			 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			</a:t>
            </a:r>
          </a:p>
          <a:p>
            <a:pPr lvl="0"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				        </a:t>
            </a:r>
            <a:r>
              <a:rPr lang="en-US" sz="3200" b="1" dirty="0">
                <a:latin typeface="Arial"/>
                <a:cs typeface="Arial"/>
              </a:rPr>
              <a:t>Q-Learning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2323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904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C01E7-6BC6-40B0-9B27-9198242B9C7E}"/>
              </a:ext>
            </a:extLst>
          </p:cNvPr>
          <p:cNvSpPr txBox="1"/>
          <p:nvPr/>
        </p:nvSpPr>
        <p:spPr>
          <a:xfrm>
            <a:off x="609600" y="187369"/>
            <a:ext cx="36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What is Q-Learning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8EB2EB-43B3-4CE2-AFB9-A0CC057FD7F1}"/>
                  </a:ext>
                </a:extLst>
              </p:cNvPr>
              <p:cNvSpPr txBox="1"/>
              <p:nvPr/>
            </p:nvSpPr>
            <p:spPr>
              <a:xfrm>
                <a:off x="407893" y="766482"/>
                <a:ext cx="8086165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Q-Value Function:  </a:t>
                </a:r>
              </a:p>
              <a:p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      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Expected value of  sum of future rewards by following a policy </a:t>
                </a:r>
                <a:r>
                  <a:rPr lang="el-GR" dirty="0">
                    <a:solidFill>
                      <a:schemeClr val="bg2">
                        <a:lumMod val="10000"/>
                      </a:schemeClr>
                    </a:solidFill>
                  </a:rPr>
                  <a:t>π</a:t>
                </a: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Q-Value Function written in terms of Bellman Equation:</a:t>
                </a: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Max Achievable Value is the Optimal Q-Value Function</a:t>
                </a: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                                                                                                   </a:t>
                </a:r>
              </a:p>
              <a:p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                                                  =</a:t>
                </a:r>
              </a:p>
              <a:p>
                <a:endParaRPr lang="en-I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2">
                        <a:lumMod val="10000"/>
                      </a:schemeClr>
                    </a:solidFill>
                  </a:rPr>
                  <a:t>Good Approximate of Q-Value Function gives us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8EB2EB-43B3-4CE2-AFB9-A0CC057F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3" y="766482"/>
                <a:ext cx="8086165" cy="5078313"/>
              </a:xfrm>
              <a:prstGeom prst="rect">
                <a:avLst/>
              </a:prstGeom>
              <a:blipFill>
                <a:blip r:embed="rId2"/>
                <a:stretch>
                  <a:fillRect l="-528" t="-7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0E6EB7-8F29-4C86-A7A0-2215CB88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56" y="1570168"/>
            <a:ext cx="4440050" cy="424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87250-72B2-4CF4-A0E4-03B7F3F2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981" y="2498447"/>
            <a:ext cx="3617819" cy="695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7ED99-647E-46AD-93CF-F2F516E37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319" y="3626340"/>
            <a:ext cx="3393141" cy="586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92ECB-DA96-49CE-8B0D-6B717FE9C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926" y="5190588"/>
            <a:ext cx="2608730" cy="588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2703A-362D-4118-94CF-D6E1A2FE3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635" y="4134247"/>
            <a:ext cx="2734236" cy="69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6351F-90B0-4B42-9A10-53B20420F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56" y="2498447"/>
            <a:ext cx="2717551" cy="1482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19E40-A72D-4464-A064-D1484248A7B4}"/>
              </a:ext>
            </a:extLst>
          </p:cNvPr>
          <p:cNvSpPr txBox="1"/>
          <p:nvPr/>
        </p:nvSpPr>
        <p:spPr>
          <a:xfrm>
            <a:off x="7297271" y="6100482"/>
            <a:ext cx="19946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Q-Learning | 1</a:t>
            </a:r>
          </a:p>
        </p:txBody>
      </p:sp>
    </p:spTree>
    <p:extLst>
      <p:ext uri="{BB962C8B-B14F-4D97-AF65-F5344CB8AC3E}">
        <p14:creationId xmlns:p14="http://schemas.microsoft.com/office/powerpoint/2010/main" val="374797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879</TotalTime>
  <Words>1933</Words>
  <Application>Microsoft Office PowerPoint</Application>
  <PresentationFormat>On-screen Show (4:3)</PresentationFormat>
  <Paragraphs>493</Paragraphs>
  <Slides>36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等线</vt:lpstr>
      <vt:lpstr>Arial</vt:lpstr>
      <vt:lpstr>Calibri</vt:lpstr>
      <vt:lpstr>Cambria Math</vt:lpstr>
      <vt:lpstr>Times New Roman</vt:lpstr>
      <vt:lpstr>Wingdings</vt:lpstr>
      <vt:lpstr>Office 主题​​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Ishan Mohanty</cp:lastModifiedBy>
  <cp:revision>82</cp:revision>
  <cp:lastPrinted>2012-02-07T18:57:58Z</cp:lastPrinted>
  <dcterms:created xsi:type="dcterms:W3CDTF">2019-04-30T22:09:48Z</dcterms:created>
  <dcterms:modified xsi:type="dcterms:W3CDTF">2019-05-01T15:30:05Z</dcterms:modified>
</cp:coreProperties>
</file>